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279" r:id="rId6"/>
    <p:sldId id="292" r:id="rId7"/>
    <p:sldId id="283" r:id="rId8"/>
    <p:sldId id="284" r:id="rId9"/>
    <p:sldId id="289" r:id="rId10"/>
    <p:sldId id="285" r:id="rId11"/>
    <p:sldId id="286" r:id="rId12"/>
    <p:sldId id="288" r:id="rId13"/>
    <p:sldId id="282" r:id="rId14"/>
    <p:sldId id="287" r:id="rId15"/>
    <p:sldId id="290" r:id="rId16"/>
    <p:sldId id="293" r:id="rId17"/>
    <p:sldId id="305" r:id="rId18"/>
    <p:sldId id="306" r:id="rId19"/>
    <p:sldId id="301" r:id="rId20"/>
    <p:sldId id="294" r:id="rId21"/>
    <p:sldId id="300" r:id="rId22"/>
    <p:sldId id="298" r:id="rId23"/>
    <p:sldId id="302" r:id="rId24"/>
    <p:sldId id="303" r:id="rId25"/>
    <p:sldId id="304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4AD88-7126-488C-92E8-84E004F314EE}" v="90" dt="2023-03-01T18:01:58.415"/>
    <p1510:client id="{8083E352-6651-44CA-B401-DA9CDFAA36F7}" v="2" dt="2023-03-01T17:11:36.615"/>
    <p1510:client id="{E3F553CA-1AF4-48EA-8E8A-ED6B1389A6BC}" v="4" dt="2023-02-28T13:49:42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y Wacaster" userId="S::pmwacaster83_go.mcdowelltech.edu#ext#@nccommunitycolleges.onmicrosoft.com::96670a28-df23-420c-8dec-c2ff21008282" providerId="AD" clId="Web-{C5889578-CD76-49F8-85C4-DB08A114AB29}"/>
    <pc:docChg chg="modSld">
      <pc:chgData name="Penny Wacaster" userId="S::pmwacaster83_go.mcdowelltech.edu#ext#@nccommunitycolleges.onmicrosoft.com::96670a28-df23-420c-8dec-c2ff21008282" providerId="AD" clId="Web-{C5889578-CD76-49F8-85C4-DB08A114AB29}" dt="2023-02-06T14:35:36.698" v="19" actId="20577"/>
      <pc:docMkLst>
        <pc:docMk/>
      </pc:docMkLst>
      <pc:sldChg chg="delSp modSp">
        <pc:chgData name="Penny Wacaster" userId="S::pmwacaster83_go.mcdowelltech.edu#ext#@nccommunitycolleges.onmicrosoft.com::96670a28-df23-420c-8dec-c2ff21008282" providerId="AD" clId="Web-{C5889578-CD76-49F8-85C4-DB08A114AB29}" dt="2023-02-06T14:17:17.166" v="8" actId="14100"/>
        <pc:sldMkLst>
          <pc:docMk/>
          <pc:sldMk cId="497580461" sldId="257"/>
        </pc:sldMkLst>
        <pc:spChg chg="mod">
          <ac:chgData name="Penny Wacaster" userId="S::pmwacaster83_go.mcdowelltech.edu#ext#@nccommunitycolleges.onmicrosoft.com::96670a28-df23-420c-8dec-c2ff21008282" providerId="AD" clId="Web-{C5889578-CD76-49F8-85C4-DB08A114AB29}" dt="2023-02-06T14:17:17.166" v="8" actId="14100"/>
          <ac:spMkLst>
            <pc:docMk/>
            <pc:sldMk cId="497580461" sldId="257"/>
            <ac:spMk id="4" creationId="{25A3AC35-7B73-49FC-98FB-77090573C522}"/>
          </ac:spMkLst>
        </pc:spChg>
        <pc:spChg chg="del">
          <ac:chgData name="Penny Wacaster" userId="S::pmwacaster83_go.mcdowelltech.edu#ext#@nccommunitycolleges.onmicrosoft.com::96670a28-df23-420c-8dec-c2ff21008282" providerId="AD" clId="Web-{C5889578-CD76-49F8-85C4-DB08A114AB29}" dt="2023-02-06T14:16:59.525" v="0"/>
          <ac:spMkLst>
            <pc:docMk/>
            <pc:sldMk cId="497580461" sldId="257"/>
            <ac:spMk id="10" creationId="{A644DE5C-37F2-B820-36D6-BCC0F2F37A1A}"/>
          </ac:spMkLst>
        </pc:spChg>
      </pc:sldChg>
      <pc:sldChg chg="modSp">
        <pc:chgData name="Penny Wacaster" userId="S::pmwacaster83_go.mcdowelltech.edu#ext#@nccommunitycolleges.onmicrosoft.com::96670a28-df23-420c-8dec-c2ff21008282" providerId="AD" clId="Web-{C5889578-CD76-49F8-85C4-DB08A114AB29}" dt="2023-02-06T14:35:36.698" v="19" actId="20577"/>
        <pc:sldMkLst>
          <pc:docMk/>
          <pc:sldMk cId="913570480" sldId="289"/>
        </pc:sldMkLst>
        <pc:spChg chg="mod">
          <ac:chgData name="Penny Wacaster" userId="S::pmwacaster83_go.mcdowelltech.edu#ext#@nccommunitycolleges.onmicrosoft.com::96670a28-df23-420c-8dec-c2ff21008282" providerId="AD" clId="Web-{C5889578-CD76-49F8-85C4-DB08A114AB29}" dt="2023-02-06T14:35:36.698" v="19" actId="20577"/>
          <ac:spMkLst>
            <pc:docMk/>
            <pc:sldMk cId="913570480" sldId="289"/>
            <ac:spMk id="2" creationId="{33993B8B-2819-6369-8457-A3F728B4E97B}"/>
          </ac:spMkLst>
        </pc:spChg>
      </pc:sldChg>
      <pc:sldChg chg="modSp">
        <pc:chgData name="Penny Wacaster" userId="S::pmwacaster83_go.mcdowelltech.edu#ext#@nccommunitycolleges.onmicrosoft.com::96670a28-df23-420c-8dec-c2ff21008282" providerId="AD" clId="Web-{C5889578-CD76-49F8-85C4-DB08A114AB29}" dt="2023-02-06T14:18:06.089" v="14" actId="14100"/>
        <pc:sldMkLst>
          <pc:docMk/>
          <pc:sldMk cId="3322198574" sldId="292"/>
        </pc:sldMkLst>
        <pc:spChg chg="mod">
          <ac:chgData name="Penny Wacaster" userId="S::pmwacaster83_go.mcdowelltech.edu#ext#@nccommunitycolleges.onmicrosoft.com::96670a28-df23-420c-8dec-c2ff21008282" providerId="AD" clId="Web-{C5889578-CD76-49F8-85C4-DB08A114AB29}" dt="2023-02-06T14:18:06.089" v="14" actId="14100"/>
          <ac:spMkLst>
            <pc:docMk/>
            <pc:sldMk cId="3322198574" sldId="292"/>
            <ac:spMk id="3" creationId="{F576C491-36A3-C994-8EF4-DAD87F20B233}"/>
          </ac:spMkLst>
        </pc:spChg>
      </pc:sldChg>
      <pc:sldChg chg="modSp">
        <pc:chgData name="Penny Wacaster" userId="S::pmwacaster83_go.mcdowelltech.edu#ext#@nccommunitycolleges.onmicrosoft.com::96670a28-df23-420c-8dec-c2ff21008282" providerId="AD" clId="Web-{C5889578-CD76-49F8-85C4-DB08A114AB29}" dt="2023-02-06T14:21:21.704" v="17" actId="14100"/>
        <pc:sldMkLst>
          <pc:docMk/>
          <pc:sldMk cId="1615543847" sldId="296"/>
        </pc:sldMkLst>
        <pc:spChg chg="mod">
          <ac:chgData name="Penny Wacaster" userId="S::pmwacaster83_go.mcdowelltech.edu#ext#@nccommunitycolleges.onmicrosoft.com::96670a28-df23-420c-8dec-c2ff21008282" providerId="AD" clId="Web-{C5889578-CD76-49F8-85C4-DB08A114AB29}" dt="2023-02-06T14:21:21.704" v="17" actId="14100"/>
          <ac:spMkLst>
            <pc:docMk/>
            <pc:sldMk cId="1615543847" sldId="296"/>
            <ac:spMk id="3" creationId="{B2BA8E5B-48FF-16FE-6B04-C37D38F95DCB}"/>
          </ac:spMkLst>
        </pc:spChg>
      </pc:sldChg>
    </pc:docChg>
  </pc:docChgLst>
  <pc:docChgLst>
    <pc:chgData name="Jenifer Bean" userId="7d961edd-881f-46f2-b408-ad381e513a4a" providerId="ADAL" clId="{E3F553CA-1AF4-48EA-8E8A-ED6B1389A6BC}"/>
    <pc:docChg chg="custSel addSld modSld">
      <pc:chgData name="Jenifer Bean" userId="7d961edd-881f-46f2-b408-ad381e513a4a" providerId="ADAL" clId="{E3F553CA-1AF4-48EA-8E8A-ED6B1389A6BC}" dt="2023-02-28T15:16:46.245" v="907" actId="20577"/>
      <pc:docMkLst>
        <pc:docMk/>
      </pc:docMkLst>
      <pc:sldChg chg="addSp delSp modSp new mod">
        <pc:chgData name="Jenifer Bean" userId="7d961edd-881f-46f2-b408-ad381e513a4a" providerId="ADAL" clId="{E3F553CA-1AF4-48EA-8E8A-ED6B1389A6BC}" dt="2023-02-28T13:49:25.488" v="31" actId="27614"/>
        <pc:sldMkLst>
          <pc:docMk/>
          <pc:sldMk cId="3968403624" sldId="302"/>
        </pc:sldMkLst>
        <pc:spChg chg="add del">
          <ac:chgData name="Jenifer Bean" userId="7d961edd-881f-46f2-b408-ad381e513a4a" providerId="ADAL" clId="{E3F553CA-1AF4-48EA-8E8A-ED6B1389A6BC}" dt="2023-02-28T13:49:21.803" v="30" actId="931"/>
          <ac:spMkLst>
            <pc:docMk/>
            <pc:sldMk cId="3968403624" sldId="302"/>
            <ac:spMk id="2" creationId="{754871BA-B449-5AD9-ADE4-C099B9BC52A1}"/>
          </ac:spMkLst>
        </pc:spChg>
        <pc:spChg chg="mod">
          <ac:chgData name="Jenifer Bean" userId="7d961edd-881f-46f2-b408-ad381e513a4a" providerId="ADAL" clId="{E3F553CA-1AF4-48EA-8E8A-ED6B1389A6BC}" dt="2023-02-28T13:47:28.175" v="27" actId="20577"/>
          <ac:spMkLst>
            <pc:docMk/>
            <pc:sldMk cId="3968403624" sldId="302"/>
            <ac:spMk id="3" creationId="{9DE6B68A-5010-8D39-3742-DD48A5FFA73B}"/>
          </ac:spMkLst>
        </pc:spChg>
        <pc:graphicFrameChg chg="add del mod">
          <ac:chgData name="Jenifer Bean" userId="7d961edd-881f-46f2-b408-ad381e513a4a" providerId="ADAL" clId="{E3F553CA-1AF4-48EA-8E8A-ED6B1389A6BC}" dt="2023-02-28T13:48:48.264" v="29"/>
          <ac:graphicFrameMkLst>
            <pc:docMk/>
            <pc:sldMk cId="3968403624" sldId="302"/>
            <ac:graphicFrameMk id="4" creationId="{8F3CE191-961A-2E30-6C64-81DF74211F1E}"/>
          </ac:graphicFrameMkLst>
        </pc:graphicFrameChg>
        <pc:picChg chg="add mod">
          <ac:chgData name="Jenifer Bean" userId="7d961edd-881f-46f2-b408-ad381e513a4a" providerId="ADAL" clId="{E3F553CA-1AF4-48EA-8E8A-ED6B1389A6BC}" dt="2023-02-28T13:49:25.488" v="31" actId="27614"/>
          <ac:picMkLst>
            <pc:docMk/>
            <pc:sldMk cId="3968403624" sldId="302"/>
            <ac:picMk id="6" creationId="{E17806A7-39AB-C528-2386-857FCE3685D7}"/>
          </ac:picMkLst>
        </pc:picChg>
      </pc:sldChg>
      <pc:sldChg chg="addSp delSp modSp new mod">
        <pc:chgData name="Jenifer Bean" userId="7d961edd-881f-46f2-b408-ad381e513a4a" providerId="ADAL" clId="{E3F553CA-1AF4-48EA-8E8A-ED6B1389A6BC}" dt="2023-02-28T13:49:45.112" v="54" actId="27614"/>
        <pc:sldMkLst>
          <pc:docMk/>
          <pc:sldMk cId="1408953489" sldId="303"/>
        </pc:sldMkLst>
        <pc:spChg chg="del">
          <ac:chgData name="Jenifer Bean" userId="7d961edd-881f-46f2-b408-ad381e513a4a" providerId="ADAL" clId="{E3F553CA-1AF4-48EA-8E8A-ED6B1389A6BC}" dt="2023-02-28T13:49:42.243" v="53" actId="931"/>
          <ac:spMkLst>
            <pc:docMk/>
            <pc:sldMk cId="1408953489" sldId="303"/>
            <ac:spMk id="2" creationId="{89EEB2C8-2678-3D09-F279-85C0E77679FB}"/>
          </ac:spMkLst>
        </pc:spChg>
        <pc:spChg chg="mod">
          <ac:chgData name="Jenifer Bean" userId="7d961edd-881f-46f2-b408-ad381e513a4a" providerId="ADAL" clId="{E3F553CA-1AF4-48EA-8E8A-ED6B1389A6BC}" dt="2023-02-28T13:49:37.233" v="52" actId="20577"/>
          <ac:spMkLst>
            <pc:docMk/>
            <pc:sldMk cId="1408953489" sldId="303"/>
            <ac:spMk id="3" creationId="{4672E6B1-FCC7-39CE-0C90-0C828CAEDCFE}"/>
          </ac:spMkLst>
        </pc:spChg>
        <pc:picChg chg="add mod">
          <ac:chgData name="Jenifer Bean" userId="7d961edd-881f-46f2-b408-ad381e513a4a" providerId="ADAL" clId="{E3F553CA-1AF4-48EA-8E8A-ED6B1389A6BC}" dt="2023-02-28T13:49:45.112" v="54" actId="27614"/>
          <ac:picMkLst>
            <pc:docMk/>
            <pc:sldMk cId="1408953489" sldId="303"/>
            <ac:picMk id="5" creationId="{ADB2657F-5768-6A3A-7A0F-BBE20B5F0A08}"/>
          </ac:picMkLst>
        </pc:picChg>
      </pc:sldChg>
      <pc:sldChg chg="modSp new mod">
        <pc:chgData name="Jenifer Bean" userId="7d961edd-881f-46f2-b408-ad381e513a4a" providerId="ADAL" clId="{E3F553CA-1AF4-48EA-8E8A-ED6B1389A6BC}" dt="2023-02-28T15:05:22.530" v="394" actId="20577"/>
        <pc:sldMkLst>
          <pc:docMk/>
          <pc:sldMk cId="1625203434" sldId="304"/>
        </pc:sldMkLst>
        <pc:spChg chg="mod">
          <ac:chgData name="Jenifer Bean" userId="7d961edd-881f-46f2-b408-ad381e513a4a" providerId="ADAL" clId="{E3F553CA-1AF4-48EA-8E8A-ED6B1389A6BC}" dt="2023-02-28T15:05:22.530" v="394" actId="20577"/>
          <ac:spMkLst>
            <pc:docMk/>
            <pc:sldMk cId="1625203434" sldId="304"/>
            <ac:spMk id="2" creationId="{BAB487EB-4839-A1CA-A919-F65893847A20}"/>
          </ac:spMkLst>
        </pc:spChg>
        <pc:spChg chg="mod">
          <ac:chgData name="Jenifer Bean" userId="7d961edd-881f-46f2-b408-ad381e513a4a" providerId="ADAL" clId="{E3F553CA-1AF4-48EA-8E8A-ED6B1389A6BC}" dt="2023-02-28T15:02:21.186" v="202" actId="20577"/>
          <ac:spMkLst>
            <pc:docMk/>
            <pc:sldMk cId="1625203434" sldId="304"/>
            <ac:spMk id="3" creationId="{2E830C97-2782-42FA-2F0E-CF8400DEB729}"/>
          </ac:spMkLst>
        </pc:spChg>
      </pc:sldChg>
      <pc:sldChg chg="modSp new mod">
        <pc:chgData name="Jenifer Bean" userId="7d961edd-881f-46f2-b408-ad381e513a4a" providerId="ADAL" clId="{E3F553CA-1AF4-48EA-8E8A-ED6B1389A6BC}" dt="2023-02-28T15:16:46.245" v="907" actId="20577"/>
        <pc:sldMkLst>
          <pc:docMk/>
          <pc:sldMk cId="279842270" sldId="305"/>
        </pc:sldMkLst>
        <pc:spChg chg="mod">
          <ac:chgData name="Jenifer Bean" userId="7d961edd-881f-46f2-b408-ad381e513a4a" providerId="ADAL" clId="{E3F553CA-1AF4-48EA-8E8A-ED6B1389A6BC}" dt="2023-02-28T15:16:46.245" v="907" actId="20577"/>
          <ac:spMkLst>
            <pc:docMk/>
            <pc:sldMk cId="279842270" sldId="305"/>
            <ac:spMk id="2" creationId="{73353954-7717-9D72-0368-9B5D90200F13}"/>
          </ac:spMkLst>
        </pc:spChg>
        <pc:spChg chg="mod">
          <ac:chgData name="Jenifer Bean" userId="7d961edd-881f-46f2-b408-ad381e513a4a" providerId="ADAL" clId="{E3F553CA-1AF4-48EA-8E8A-ED6B1389A6BC}" dt="2023-02-28T15:12:51.381" v="620" actId="20577"/>
          <ac:spMkLst>
            <pc:docMk/>
            <pc:sldMk cId="279842270" sldId="305"/>
            <ac:spMk id="3" creationId="{5CB9801B-BD86-07B2-62E0-32963C2A9A26}"/>
          </ac:spMkLst>
        </pc:spChg>
      </pc:sldChg>
    </pc:docChg>
  </pc:docChgLst>
  <pc:docChgLst>
    <pc:chgData name="Penny Wacaster" userId="S::pmwacaster83_go.mcdowelltech.edu#ext#@nccommunitycolleges.onmicrosoft.com::96670a28-df23-420c-8dec-c2ff21008282" providerId="AD" clId="Web-{2194AD88-7126-488C-92E8-84E004F314EE}"/>
    <pc:docChg chg="addSld delSld modSld sldOrd">
      <pc:chgData name="Penny Wacaster" userId="S::pmwacaster83_go.mcdowelltech.edu#ext#@nccommunitycolleges.onmicrosoft.com::96670a28-df23-420c-8dec-c2ff21008282" providerId="AD" clId="Web-{2194AD88-7126-488C-92E8-84E004F314EE}" dt="2023-03-01T18:01:58.415" v="88" actId="20577"/>
      <pc:docMkLst>
        <pc:docMk/>
      </pc:docMkLst>
      <pc:sldChg chg="del">
        <pc:chgData name="Penny Wacaster" userId="S::pmwacaster83_go.mcdowelltech.edu#ext#@nccommunitycolleges.onmicrosoft.com::96670a28-df23-420c-8dec-c2ff21008282" providerId="AD" clId="Web-{2194AD88-7126-488C-92E8-84E004F314EE}" dt="2023-03-01T17:55:40.497" v="0"/>
        <pc:sldMkLst>
          <pc:docMk/>
          <pc:sldMk cId="1075169194" sldId="281"/>
        </pc:sldMkLst>
      </pc:sldChg>
      <pc:sldChg chg="add del ord">
        <pc:chgData name="Penny Wacaster" userId="S::pmwacaster83_go.mcdowelltech.edu#ext#@nccommunitycolleges.onmicrosoft.com::96670a28-df23-420c-8dec-c2ff21008282" providerId="AD" clId="Web-{2194AD88-7126-488C-92E8-84E004F314EE}" dt="2023-03-01T17:56:28.389" v="5"/>
        <pc:sldMkLst>
          <pc:docMk/>
          <pc:sldMk cId="2201814878" sldId="297"/>
        </pc:sldMkLst>
      </pc:sldChg>
      <pc:sldChg chg="modSp">
        <pc:chgData name="Penny Wacaster" userId="S::pmwacaster83_go.mcdowelltech.edu#ext#@nccommunitycolleges.onmicrosoft.com::96670a28-df23-420c-8dec-c2ff21008282" providerId="AD" clId="Web-{2194AD88-7126-488C-92E8-84E004F314EE}" dt="2023-03-01T18:01:26.461" v="84" actId="20577"/>
        <pc:sldMkLst>
          <pc:docMk/>
          <pc:sldMk cId="2058604566" sldId="300"/>
        </pc:sldMkLst>
        <pc:spChg chg="mod">
          <ac:chgData name="Penny Wacaster" userId="S::pmwacaster83_go.mcdowelltech.edu#ext#@nccommunitycolleges.onmicrosoft.com::96670a28-df23-420c-8dec-c2ff21008282" providerId="AD" clId="Web-{2194AD88-7126-488C-92E8-84E004F314EE}" dt="2023-03-01T18:01:26.461" v="84" actId="20577"/>
          <ac:spMkLst>
            <pc:docMk/>
            <pc:sldMk cId="2058604566" sldId="300"/>
            <ac:spMk id="3" creationId="{7308991A-06DF-DF1B-DC88-4155AADED839}"/>
          </ac:spMkLst>
        </pc:spChg>
      </pc:sldChg>
      <pc:sldChg chg="modSp">
        <pc:chgData name="Penny Wacaster" userId="S::pmwacaster83_go.mcdowelltech.edu#ext#@nccommunitycolleges.onmicrosoft.com::96670a28-df23-420c-8dec-c2ff21008282" providerId="AD" clId="Web-{2194AD88-7126-488C-92E8-84E004F314EE}" dt="2023-03-01T18:01:40.586" v="86" actId="20577"/>
        <pc:sldMkLst>
          <pc:docMk/>
          <pc:sldMk cId="3968403624" sldId="302"/>
        </pc:sldMkLst>
        <pc:spChg chg="mod">
          <ac:chgData name="Penny Wacaster" userId="S::pmwacaster83_go.mcdowelltech.edu#ext#@nccommunitycolleges.onmicrosoft.com::96670a28-df23-420c-8dec-c2ff21008282" providerId="AD" clId="Web-{2194AD88-7126-488C-92E8-84E004F314EE}" dt="2023-03-01T18:01:40.586" v="86" actId="20577"/>
          <ac:spMkLst>
            <pc:docMk/>
            <pc:sldMk cId="3968403624" sldId="302"/>
            <ac:spMk id="3" creationId="{9DE6B68A-5010-8D39-3742-DD48A5FFA73B}"/>
          </ac:spMkLst>
        </pc:spChg>
      </pc:sldChg>
      <pc:sldChg chg="modSp">
        <pc:chgData name="Penny Wacaster" userId="S::pmwacaster83_go.mcdowelltech.edu#ext#@nccommunitycolleges.onmicrosoft.com::96670a28-df23-420c-8dec-c2ff21008282" providerId="AD" clId="Web-{2194AD88-7126-488C-92E8-84E004F314EE}" dt="2023-03-01T18:01:58.415" v="88" actId="20577"/>
        <pc:sldMkLst>
          <pc:docMk/>
          <pc:sldMk cId="1408953489" sldId="303"/>
        </pc:sldMkLst>
        <pc:spChg chg="mod">
          <ac:chgData name="Penny Wacaster" userId="S::pmwacaster83_go.mcdowelltech.edu#ext#@nccommunitycolleges.onmicrosoft.com::96670a28-df23-420c-8dec-c2ff21008282" providerId="AD" clId="Web-{2194AD88-7126-488C-92E8-84E004F314EE}" dt="2023-03-01T18:01:58.415" v="88" actId="20577"/>
          <ac:spMkLst>
            <pc:docMk/>
            <pc:sldMk cId="1408953489" sldId="303"/>
            <ac:spMk id="3" creationId="{4672E6B1-FCC7-39CE-0C90-0C828CAEDCFE}"/>
          </ac:spMkLst>
        </pc:spChg>
      </pc:sldChg>
      <pc:sldChg chg="modSp">
        <pc:chgData name="Penny Wacaster" userId="S::pmwacaster83_go.mcdowelltech.edu#ext#@nccommunitycolleges.onmicrosoft.com::96670a28-df23-420c-8dec-c2ff21008282" providerId="AD" clId="Web-{2194AD88-7126-488C-92E8-84E004F314EE}" dt="2023-03-01T17:58:49.472" v="36" actId="20577"/>
        <pc:sldMkLst>
          <pc:docMk/>
          <pc:sldMk cId="279842270" sldId="305"/>
        </pc:sldMkLst>
        <pc:spChg chg="mod">
          <ac:chgData name="Penny Wacaster" userId="S::pmwacaster83_go.mcdowelltech.edu#ext#@nccommunitycolleges.onmicrosoft.com::96670a28-df23-420c-8dec-c2ff21008282" providerId="AD" clId="Web-{2194AD88-7126-488C-92E8-84E004F314EE}" dt="2023-03-01T17:58:49.472" v="36" actId="20577"/>
          <ac:spMkLst>
            <pc:docMk/>
            <pc:sldMk cId="279842270" sldId="305"/>
            <ac:spMk id="3" creationId="{5CB9801B-BD86-07B2-62E0-32963C2A9A26}"/>
          </ac:spMkLst>
        </pc:spChg>
      </pc:sldChg>
      <pc:sldChg chg="modSp add replId">
        <pc:chgData name="Penny Wacaster" userId="S::pmwacaster83_go.mcdowelltech.edu#ext#@nccommunitycolleges.onmicrosoft.com::96670a28-df23-420c-8dec-c2ff21008282" providerId="AD" clId="Web-{2194AD88-7126-488C-92E8-84E004F314EE}" dt="2023-03-01T18:00:31.678" v="83" actId="20577"/>
        <pc:sldMkLst>
          <pc:docMk/>
          <pc:sldMk cId="477174205" sldId="306"/>
        </pc:sldMkLst>
        <pc:spChg chg="mod">
          <ac:chgData name="Penny Wacaster" userId="S::pmwacaster83_go.mcdowelltech.edu#ext#@nccommunitycolleges.onmicrosoft.com::96670a28-df23-420c-8dec-c2ff21008282" providerId="AD" clId="Web-{2194AD88-7126-488C-92E8-84E004F314EE}" dt="2023-03-01T18:00:31.678" v="83" actId="20577"/>
          <ac:spMkLst>
            <pc:docMk/>
            <pc:sldMk cId="477174205" sldId="306"/>
            <ac:spMk id="2" creationId="{73353954-7717-9D72-0368-9B5D90200F13}"/>
          </ac:spMkLst>
        </pc:spChg>
        <pc:spChg chg="mod">
          <ac:chgData name="Penny Wacaster" userId="S::pmwacaster83_go.mcdowelltech.edu#ext#@nccommunitycolleges.onmicrosoft.com::96670a28-df23-420c-8dec-c2ff21008282" providerId="AD" clId="Web-{2194AD88-7126-488C-92E8-84E004F314EE}" dt="2023-03-01T18:00:21.537" v="69" actId="20577"/>
          <ac:spMkLst>
            <pc:docMk/>
            <pc:sldMk cId="477174205" sldId="306"/>
            <ac:spMk id="3" creationId="{5CB9801B-BD86-07B2-62E0-32963C2A9A26}"/>
          </ac:spMkLst>
        </pc:spChg>
      </pc:sldChg>
    </pc:docChg>
  </pc:docChgLst>
  <pc:docChgLst>
    <pc:chgData name="Penny Wacaster" userId="S::pmwacaster83_go.mcdowelltech.edu#ext#@nccommunitycolleges.onmicrosoft.com::96670a28-df23-420c-8dec-c2ff21008282" providerId="AD" clId="Web-{8083E352-6651-44CA-B401-DA9CDFAA36F7}"/>
    <pc:docChg chg="sldOrd">
      <pc:chgData name="Penny Wacaster" userId="S::pmwacaster83_go.mcdowelltech.edu#ext#@nccommunitycolleges.onmicrosoft.com::96670a28-df23-420c-8dec-c2ff21008282" providerId="AD" clId="Web-{8083E352-6651-44CA-B401-DA9CDFAA36F7}" dt="2023-03-01T17:11:36.615" v="1"/>
      <pc:docMkLst>
        <pc:docMk/>
      </pc:docMkLst>
      <pc:sldChg chg="ord">
        <pc:chgData name="Penny Wacaster" userId="S::pmwacaster83_go.mcdowelltech.edu#ext#@nccommunitycolleges.onmicrosoft.com::96670a28-df23-420c-8dec-c2ff21008282" providerId="AD" clId="Web-{8083E352-6651-44CA-B401-DA9CDFAA36F7}" dt="2023-03-01T17:11:36.615" v="1"/>
        <pc:sldMkLst>
          <pc:docMk/>
          <pc:sldMk cId="1625203434" sldId="304"/>
        </pc:sldMkLst>
      </pc:sldChg>
      <pc:sldChg chg="ord">
        <pc:chgData name="Penny Wacaster" userId="S::pmwacaster83_go.mcdowelltech.edu#ext#@nccommunitycolleges.onmicrosoft.com::96670a28-df23-420c-8dec-c2ff21008282" providerId="AD" clId="Web-{8083E352-6651-44CA-B401-DA9CDFAA36F7}" dt="2023-03-01T16:55:51.515" v="0"/>
        <pc:sldMkLst>
          <pc:docMk/>
          <pc:sldMk cId="279842270" sldId="3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1A516-5954-4B9B-B453-A3CC10A38FF9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6CE935-2D2C-41B3-970D-78EF92CEBDAD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Gather all credit information</a:t>
          </a:r>
          <a:endParaRPr lang="en-US"/>
        </a:p>
      </dgm:t>
    </dgm:pt>
    <dgm:pt modelId="{30617CAE-50AA-4EC9-AFB7-1DCF6BDA026C}" type="parTrans" cxnId="{82866B88-34B7-46AD-B688-9D6A9810CAC6}">
      <dgm:prSet/>
      <dgm:spPr/>
      <dgm:t>
        <a:bodyPr/>
        <a:lstStyle/>
        <a:p>
          <a:endParaRPr lang="en-US"/>
        </a:p>
      </dgm:t>
    </dgm:pt>
    <dgm:pt modelId="{02FFA06A-87AE-4F60-91D9-8C399E4F78AD}" type="sibTrans" cxnId="{82866B88-34B7-46AD-B688-9D6A9810CAC6}">
      <dgm:prSet/>
      <dgm:spPr/>
      <dgm:t>
        <a:bodyPr/>
        <a:lstStyle/>
        <a:p>
          <a:endParaRPr lang="en-US"/>
        </a:p>
      </dgm:t>
    </dgm:pt>
    <dgm:pt modelId="{15482C10-F0B1-478C-848A-616DF594ACC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Transfer credits to MPHSE Worksheet</a:t>
          </a:r>
          <a:endParaRPr lang="en-US"/>
        </a:p>
      </dgm:t>
    </dgm:pt>
    <dgm:pt modelId="{5FCB6FBB-F4A1-420E-B1BC-DE6A36FEDBC2}" type="parTrans" cxnId="{D002013C-9F78-4F73-BF93-9F080A40FD25}">
      <dgm:prSet/>
      <dgm:spPr/>
      <dgm:t>
        <a:bodyPr/>
        <a:lstStyle/>
        <a:p>
          <a:endParaRPr lang="en-US"/>
        </a:p>
      </dgm:t>
    </dgm:pt>
    <dgm:pt modelId="{B904FEEA-BF14-4C64-B279-D0213EFD55B3}" type="sibTrans" cxnId="{D002013C-9F78-4F73-BF93-9F080A40FD25}">
      <dgm:prSet/>
      <dgm:spPr/>
      <dgm:t>
        <a:bodyPr/>
        <a:lstStyle/>
        <a:p>
          <a:endParaRPr lang="en-US"/>
        </a:p>
      </dgm:t>
    </dgm:pt>
    <dgm:pt modelId="{6D5F5297-090B-4DBA-B270-BF33C10EAF9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Evaluate credits and transfer credits that meet MPHSE guidelines to DSA</a:t>
          </a:r>
          <a:endParaRPr lang="en-US"/>
        </a:p>
      </dgm:t>
    </dgm:pt>
    <dgm:pt modelId="{1C8B1208-28AB-4D67-9AA9-BF3EE8E57D23}" type="parTrans" cxnId="{B0E71ECA-33E7-4A07-BB3C-FB9FABA22576}">
      <dgm:prSet/>
      <dgm:spPr/>
      <dgm:t>
        <a:bodyPr/>
        <a:lstStyle/>
        <a:p>
          <a:endParaRPr lang="en-US"/>
        </a:p>
      </dgm:t>
    </dgm:pt>
    <dgm:pt modelId="{06938F26-ED47-4FB5-BA76-6766AD914BBC}" type="sibTrans" cxnId="{B0E71ECA-33E7-4A07-BB3C-FB9FABA22576}">
      <dgm:prSet/>
      <dgm:spPr/>
      <dgm:t>
        <a:bodyPr/>
        <a:lstStyle/>
        <a:p>
          <a:endParaRPr lang="en-US"/>
        </a:p>
      </dgm:t>
    </dgm:pt>
    <dgm:pt modelId="{B80DB502-EB0E-4D08-8407-D50039FDDE8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CCR CA approves credits on DSA</a:t>
          </a:r>
        </a:p>
      </dgm:t>
    </dgm:pt>
    <dgm:pt modelId="{C95F7D16-7782-475F-83DE-8079E58C6AE9}" type="parTrans" cxnId="{4C54CB46-1770-44D4-9703-1393DE60E860}">
      <dgm:prSet/>
      <dgm:spPr/>
      <dgm:t>
        <a:bodyPr/>
        <a:lstStyle/>
        <a:p>
          <a:endParaRPr lang="en-US"/>
        </a:p>
      </dgm:t>
    </dgm:pt>
    <dgm:pt modelId="{9935DCED-8772-46B0-9905-2527B760CAAE}" type="sibTrans" cxnId="{4C54CB46-1770-44D4-9703-1393DE60E860}">
      <dgm:prSet/>
      <dgm:spPr/>
      <dgm:t>
        <a:bodyPr/>
        <a:lstStyle/>
        <a:p>
          <a:endParaRPr lang="en-US"/>
        </a:p>
      </dgm:t>
    </dgm:pt>
    <dgm:pt modelId="{B8EC5CBF-76C8-4947-B012-F6A1ECE4A98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Student's information uploaded in </a:t>
          </a:r>
          <a:r>
            <a:rPr lang="en-US" err="1">
              <a:latin typeface="Calibri Light" panose="020F0302020204030204"/>
            </a:rPr>
            <a:t>DiplomaSender</a:t>
          </a:r>
          <a:r>
            <a:rPr lang="en-US">
              <a:latin typeface="Calibri Light" panose="020F0302020204030204"/>
            </a:rPr>
            <a:t> </a:t>
          </a:r>
        </a:p>
      </dgm:t>
    </dgm:pt>
    <dgm:pt modelId="{9D57C525-E10A-4C07-ABDD-158CB925EFA9}" type="parTrans" cxnId="{4D26B265-B391-454A-9708-4C731D1150B0}">
      <dgm:prSet/>
      <dgm:spPr/>
    </dgm:pt>
    <dgm:pt modelId="{53F3EF57-37B0-469B-A072-4B63D14CBA32}" type="sibTrans" cxnId="{4D26B265-B391-454A-9708-4C731D1150B0}">
      <dgm:prSet/>
      <dgm:spPr/>
      <dgm:t>
        <a:bodyPr/>
        <a:lstStyle/>
        <a:p>
          <a:endParaRPr lang="en-US"/>
        </a:p>
      </dgm:t>
    </dgm:pt>
    <dgm:pt modelId="{061BDE7F-6579-488C-AD3B-ED3B40C49F4C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Student Graduates!!!</a:t>
          </a:r>
        </a:p>
      </dgm:t>
    </dgm:pt>
    <dgm:pt modelId="{A7BF36FB-6DF7-40CE-A72B-86E44D00909F}" type="parTrans" cxnId="{4C9F9714-8BC9-435F-AC63-6D1633A95D12}">
      <dgm:prSet/>
      <dgm:spPr/>
    </dgm:pt>
    <dgm:pt modelId="{B87E0B9F-4B9C-48F5-B79A-C4F87C316A02}" type="sibTrans" cxnId="{4C9F9714-8BC9-435F-AC63-6D1633A95D12}">
      <dgm:prSet/>
      <dgm:spPr/>
    </dgm:pt>
    <dgm:pt modelId="{20EEE55B-F2E9-4AB5-8C03-C490E4633F17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HSE representative approves DSA</a:t>
          </a:r>
          <a:endParaRPr lang="en-US"/>
        </a:p>
      </dgm:t>
    </dgm:pt>
    <dgm:pt modelId="{1DC17D3C-4609-4451-ADC2-AFB552A3CABA}" type="parTrans" cxnId="{3077C6C1-37C9-4717-8220-B5270F041D68}">
      <dgm:prSet/>
      <dgm:spPr/>
    </dgm:pt>
    <dgm:pt modelId="{8D1B48A6-72A4-4C94-8AE1-11BA2D583E49}" type="sibTrans" cxnId="{3077C6C1-37C9-4717-8220-B5270F041D68}">
      <dgm:prSet/>
      <dgm:spPr/>
      <dgm:t>
        <a:bodyPr/>
        <a:lstStyle/>
        <a:p>
          <a:endParaRPr lang="en-US"/>
        </a:p>
      </dgm:t>
    </dgm:pt>
    <dgm:pt modelId="{AEF04E2E-173A-495E-9760-C0CA7A4015D0}" type="pres">
      <dgm:prSet presAssocID="{2B71A516-5954-4B9B-B453-A3CC10A38FF9}" presName="CompostProcess" presStyleCnt="0">
        <dgm:presLayoutVars>
          <dgm:dir/>
          <dgm:resizeHandles val="exact"/>
        </dgm:presLayoutVars>
      </dgm:prSet>
      <dgm:spPr/>
    </dgm:pt>
    <dgm:pt modelId="{F55CCE86-7F44-48D6-82CB-7E7601E12FB1}" type="pres">
      <dgm:prSet presAssocID="{2B71A516-5954-4B9B-B453-A3CC10A38FF9}" presName="arrow" presStyleLbl="bgShp" presStyleIdx="0" presStyleCnt="1"/>
      <dgm:spPr/>
    </dgm:pt>
    <dgm:pt modelId="{FEBB7039-E719-4CF0-87D8-16AF69D7959D}" type="pres">
      <dgm:prSet presAssocID="{2B71A516-5954-4B9B-B453-A3CC10A38FF9}" presName="linearProcess" presStyleCnt="0"/>
      <dgm:spPr/>
    </dgm:pt>
    <dgm:pt modelId="{25F9E9B2-4B4C-47C9-9A38-C68A72D7FA5E}" type="pres">
      <dgm:prSet presAssocID="{616CE935-2D2C-41B3-970D-78EF92CEBDAD}" presName="textNode" presStyleLbl="node1" presStyleIdx="0" presStyleCnt="7">
        <dgm:presLayoutVars>
          <dgm:bulletEnabled val="1"/>
        </dgm:presLayoutVars>
      </dgm:prSet>
      <dgm:spPr/>
    </dgm:pt>
    <dgm:pt modelId="{BB6111FB-33A5-46D8-89FB-EC6CC81A8FAA}" type="pres">
      <dgm:prSet presAssocID="{02FFA06A-87AE-4F60-91D9-8C399E4F78AD}" presName="sibTrans" presStyleCnt="0"/>
      <dgm:spPr/>
    </dgm:pt>
    <dgm:pt modelId="{CD9A402B-2137-49D3-8938-F8ECEB76CF81}" type="pres">
      <dgm:prSet presAssocID="{15482C10-F0B1-478C-848A-616DF594ACCC}" presName="textNode" presStyleLbl="node1" presStyleIdx="1" presStyleCnt="7">
        <dgm:presLayoutVars>
          <dgm:bulletEnabled val="1"/>
        </dgm:presLayoutVars>
      </dgm:prSet>
      <dgm:spPr/>
    </dgm:pt>
    <dgm:pt modelId="{98B8BC9E-034E-4FD4-A1FC-60C2D8F80547}" type="pres">
      <dgm:prSet presAssocID="{B904FEEA-BF14-4C64-B279-D0213EFD55B3}" presName="sibTrans" presStyleCnt="0"/>
      <dgm:spPr/>
    </dgm:pt>
    <dgm:pt modelId="{4DA8BD2B-B595-46CA-90AA-D3E739528AB1}" type="pres">
      <dgm:prSet presAssocID="{6D5F5297-090B-4DBA-B270-BF33C10EAF9C}" presName="textNode" presStyleLbl="node1" presStyleIdx="2" presStyleCnt="7">
        <dgm:presLayoutVars>
          <dgm:bulletEnabled val="1"/>
        </dgm:presLayoutVars>
      </dgm:prSet>
      <dgm:spPr/>
    </dgm:pt>
    <dgm:pt modelId="{239CAF94-B11E-4C64-A9B3-8824C0CFA116}" type="pres">
      <dgm:prSet presAssocID="{06938F26-ED47-4FB5-BA76-6766AD914BBC}" presName="sibTrans" presStyleCnt="0"/>
      <dgm:spPr/>
    </dgm:pt>
    <dgm:pt modelId="{60B64A0D-30A0-4145-AEAC-7F08F4E5629B}" type="pres">
      <dgm:prSet presAssocID="{B80DB502-EB0E-4D08-8407-D50039FDDE8A}" presName="textNode" presStyleLbl="node1" presStyleIdx="3" presStyleCnt="7">
        <dgm:presLayoutVars>
          <dgm:bulletEnabled val="1"/>
        </dgm:presLayoutVars>
      </dgm:prSet>
      <dgm:spPr/>
    </dgm:pt>
    <dgm:pt modelId="{36121B08-F1D5-4D5B-952D-831F3BCFEEA0}" type="pres">
      <dgm:prSet presAssocID="{9935DCED-8772-46B0-9905-2527B760CAAE}" presName="sibTrans" presStyleCnt="0"/>
      <dgm:spPr/>
    </dgm:pt>
    <dgm:pt modelId="{C9B7D052-B425-4809-9C9C-BCD13C7E0ED1}" type="pres">
      <dgm:prSet presAssocID="{20EEE55B-F2E9-4AB5-8C03-C490E4633F17}" presName="textNode" presStyleLbl="node1" presStyleIdx="4" presStyleCnt="7">
        <dgm:presLayoutVars>
          <dgm:bulletEnabled val="1"/>
        </dgm:presLayoutVars>
      </dgm:prSet>
      <dgm:spPr/>
    </dgm:pt>
    <dgm:pt modelId="{7574E0A0-D94A-42FC-9630-0BB71B15D87E}" type="pres">
      <dgm:prSet presAssocID="{8D1B48A6-72A4-4C94-8AE1-11BA2D583E49}" presName="sibTrans" presStyleCnt="0"/>
      <dgm:spPr/>
    </dgm:pt>
    <dgm:pt modelId="{1703B73D-2A95-477B-A4EF-D4F87EEF9CDA}" type="pres">
      <dgm:prSet presAssocID="{B8EC5CBF-76C8-4947-B012-F6A1ECE4A983}" presName="textNode" presStyleLbl="node1" presStyleIdx="5" presStyleCnt="7">
        <dgm:presLayoutVars>
          <dgm:bulletEnabled val="1"/>
        </dgm:presLayoutVars>
      </dgm:prSet>
      <dgm:spPr/>
    </dgm:pt>
    <dgm:pt modelId="{69820D9A-655D-4AA8-B31D-B3A3F951440B}" type="pres">
      <dgm:prSet presAssocID="{53F3EF57-37B0-469B-A072-4B63D14CBA32}" presName="sibTrans" presStyleCnt="0"/>
      <dgm:spPr/>
    </dgm:pt>
    <dgm:pt modelId="{77D3778E-8D3C-45E4-8E82-A7595B576279}" type="pres">
      <dgm:prSet presAssocID="{061BDE7F-6579-488C-AD3B-ED3B40C49F4C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04C94314-3E6E-42F8-BDF4-35C14540104F}" type="presOf" srcId="{B8EC5CBF-76C8-4947-B012-F6A1ECE4A983}" destId="{1703B73D-2A95-477B-A4EF-D4F87EEF9CDA}" srcOrd="0" destOrd="0" presId="urn:microsoft.com/office/officeart/2005/8/layout/hProcess9"/>
    <dgm:cxn modelId="{4C9F9714-8BC9-435F-AC63-6D1633A95D12}" srcId="{2B71A516-5954-4B9B-B453-A3CC10A38FF9}" destId="{061BDE7F-6579-488C-AD3B-ED3B40C49F4C}" srcOrd="6" destOrd="0" parTransId="{A7BF36FB-6DF7-40CE-A72B-86E44D00909F}" sibTransId="{B87E0B9F-4B9C-48F5-B79A-C4F87C316A02}"/>
    <dgm:cxn modelId="{D002013C-9F78-4F73-BF93-9F080A40FD25}" srcId="{2B71A516-5954-4B9B-B453-A3CC10A38FF9}" destId="{15482C10-F0B1-478C-848A-616DF594ACCC}" srcOrd="1" destOrd="0" parTransId="{5FCB6FBB-F4A1-420E-B1BC-DE6A36FEDBC2}" sibTransId="{B904FEEA-BF14-4C64-B279-D0213EFD55B3}"/>
    <dgm:cxn modelId="{7D05A240-D8B0-494E-89F3-A6FFE96427B7}" type="presOf" srcId="{061BDE7F-6579-488C-AD3B-ED3B40C49F4C}" destId="{77D3778E-8D3C-45E4-8E82-A7595B576279}" srcOrd="0" destOrd="0" presId="urn:microsoft.com/office/officeart/2005/8/layout/hProcess9"/>
    <dgm:cxn modelId="{4D26B265-B391-454A-9708-4C731D1150B0}" srcId="{2B71A516-5954-4B9B-B453-A3CC10A38FF9}" destId="{B8EC5CBF-76C8-4947-B012-F6A1ECE4A983}" srcOrd="5" destOrd="0" parTransId="{9D57C525-E10A-4C07-ABDD-158CB925EFA9}" sibTransId="{53F3EF57-37B0-469B-A072-4B63D14CBA32}"/>
    <dgm:cxn modelId="{3AB2FF65-AE5D-4689-AD18-277FE7272B9E}" type="presOf" srcId="{6D5F5297-090B-4DBA-B270-BF33C10EAF9C}" destId="{4DA8BD2B-B595-46CA-90AA-D3E739528AB1}" srcOrd="0" destOrd="0" presId="urn:microsoft.com/office/officeart/2005/8/layout/hProcess9"/>
    <dgm:cxn modelId="{4C54CB46-1770-44D4-9703-1393DE60E860}" srcId="{2B71A516-5954-4B9B-B453-A3CC10A38FF9}" destId="{B80DB502-EB0E-4D08-8407-D50039FDDE8A}" srcOrd="3" destOrd="0" parTransId="{C95F7D16-7782-475F-83DE-8079E58C6AE9}" sibTransId="{9935DCED-8772-46B0-9905-2527B760CAAE}"/>
    <dgm:cxn modelId="{60250B68-7540-486B-8E72-3EF8431053DF}" type="presOf" srcId="{20EEE55B-F2E9-4AB5-8C03-C490E4633F17}" destId="{C9B7D052-B425-4809-9C9C-BCD13C7E0ED1}" srcOrd="0" destOrd="0" presId="urn:microsoft.com/office/officeart/2005/8/layout/hProcess9"/>
    <dgm:cxn modelId="{BA25ED6B-083A-4887-A11E-44F70A269596}" type="presOf" srcId="{2B71A516-5954-4B9B-B453-A3CC10A38FF9}" destId="{AEF04E2E-173A-495E-9760-C0CA7A4015D0}" srcOrd="0" destOrd="0" presId="urn:microsoft.com/office/officeart/2005/8/layout/hProcess9"/>
    <dgm:cxn modelId="{C101F570-08A6-453A-84F2-AB365A4C9042}" type="presOf" srcId="{616CE935-2D2C-41B3-970D-78EF92CEBDAD}" destId="{25F9E9B2-4B4C-47C9-9A38-C68A72D7FA5E}" srcOrd="0" destOrd="0" presId="urn:microsoft.com/office/officeart/2005/8/layout/hProcess9"/>
    <dgm:cxn modelId="{82866B88-34B7-46AD-B688-9D6A9810CAC6}" srcId="{2B71A516-5954-4B9B-B453-A3CC10A38FF9}" destId="{616CE935-2D2C-41B3-970D-78EF92CEBDAD}" srcOrd="0" destOrd="0" parTransId="{30617CAE-50AA-4EC9-AFB7-1DCF6BDA026C}" sibTransId="{02FFA06A-87AE-4F60-91D9-8C399E4F78AD}"/>
    <dgm:cxn modelId="{3077C6C1-37C9-4717-8220-B5270F041D68}" srcId="{2B71A516-5954-4B9B-B453-A3CC10A38FF9}" destId="{20EEE55B-F2E9-4AB5-8C03-C490E4633F17}" srcOrd="4" destOrd="0" parTransId="{1DC17D3C-4609-4451-ADC2-AFB552A3CABA}" sibTransId="{8D1B48A6-72A4-4C94-8AE1-11BA2D583E49}"/>
    <dgm:cxn modelId="{17852FC5-B82A-4E0C-AD58-D02F75A30E4D}" type="presOf" srcId="{B80DB502-EB0E-4D08-8407-D50039FDDE8A}" destId="{60B64A0D-30A0-4145-AEAC-7F08F4E5629B}" srcOrd="0" destOrd="0" presId="urn:microsoft.com/office/officeart/2005/8/layout/hProcess9"/>
    <dgm:cxn modelId="{B0E71ECA-33E7-4A07-BB3C-FB9FABA22576}" srcId="{2B71A516-5954-4B9B-B453-A3CC10A38FF9}" destId="{6D5F5297-090B-4DBA-B270-BF33C10EAF9C}" srcOrd="2" destOrd="0" parTransId="{1C8B1208-28AB-4D67-9AA9-BF3EE8E57D23}" sibTransId="{06938F26-ED47-4FB5-BA76-6766AD914BBC}"/>
    <dgm:cxn modelId="{82822EDA-EEEE-40FF-9791-D8EF4D9F2A79}" type="presOf" srcId="{15482C10-F0B1-478C-848A-616DF594ACCC}" destId="{CD9A402B-2137-49D3-8938-F8ECEB76CF81}" srcOrd="0" destOrd="0" presId="urn:microsoft.com/office/officeart/2005/8/layout/hProcess9"/>
    <dgm:cxn modelId="{AA53D437-E872-497E-90A7-58793F758B7F}" type="presParOf" srcId="{AEF04E2E-173A-495E-9760-C0CA7A4015D0}" destId="{F55CCE86-7F44-48D6-82CB-7E7601E12FB1}" srcOrd="0" destOrd="0" presId="urn:microsoft.com/office/officeart/2005/8/layout/hProcess9"/>
    <dgm:cxn modelId="{C417553E-C48E-413B-B577-FE18265A45DC}" type="presParOf" srcId="{AEF04E2E-173A-495E-9760-C0CA7A4015D0}" destId="{FEBB7039-E719-4CF0-87D8-16AF69D7959D}" srcOrd="1" destOrd="0" presId="urn:microsoft.com/office/officeart/2005/8/layout/hProcess9"/>
    <dgm:cxn modelId="{B0915563-30F3-4AD0-9CB5-6692855F4CC8}" type="presParOf" srcId="{FEBB7039-E719-4CF0-87D8-16AF69D7959D}" destId="{25F9E9B2-4B4C-47C9-9A38-C68A72D7FA5E}" srcOrd="0" destOrd="0" presId="urn:microsoft.com/office/officeart/2005/8/layout/hProcess9"/>
    <dgm:cxn modelId="{1793B074-1C0C-44EF-9C1A-D0B654539BE6}" type="presParOf" srcId="{FEBB7039-E719-4CF0-87D8-16AF69D7959D}" destId="{BB6111FB-33A5-46D8-89FB-EC6CC81A8FAA}" srcOrd="1" destOrd="0" presId="urn:microsoft.com/office/officeart/2005/8/layout/hProcess9"/>
    <dgm:cxn modelId="{862ADB8F-1E59-4BBE-823B-2A662AFE1C96}" type="presParOf" srcId="{FEBB7039-E719-4CF0-87D8-16AF69D7959D}" destId="{CD9A402B-2137-49D3-8938-F8ECEB76CF81}" srcOrd="2" destOrd="0" presId="urn:microsoft.com/office/officeart/2005/8/layout/hProcess9"/>
    <dgm:cxn modelId="{712564D5-B698-4A76-89D7-40B9F5004838}" type="presParOf" srcId="{FEBB7039-E719-4CF0-87D8-16AF69D7959D}" destId="{98B8BC9E-034E-4FD4-A1FC-60C2D8F80547}" srcOrd="3" destOrd="0" presId="urn:microsoft.com/office/officeart/2005/8/layout/hProcess9"/>
    <dgm:cxn modelId="{94F30929-047A-4142-A030-BF70793EC918}" type="presParOf" srcId="{FEBB7039-E719-4CF0-87D8-16AF69D7959D}" destId="{4DA8BD2B-B595-46CA-90AA-D3E739528AB1}" srcOrd="4" destOrd="0" presId="urn:microsoft.com/office/officeart/2005/8/layout/hProcess9"/>
    <dgm:cxn modelId="{C52C57AC-C8E4-4EC6-BB6D-6478FF8B1DB4}" type="presParOf" srcId="{FEBB7039-E719-4CF0-87D8-16AF69D7959D}" destId="{239CAF94-B11E-4C64-A9B3-8824C0CFA116}" srcOrd="5" destOrd="0" presId="urn:microsoft.com/office/officeart/2005/8/layout/hProcess9"/>
    <dgm:cxn modelId="{7811F629-EC69-46F8-9EF3-624290998D33}" type="presParOf" srcId="{FEBB7039-E719-4CF0-87D8-16AF69D7959D}" destId="{60B64A0D-30A0-4145-AEAC-7F08F4E5629B}" srcOrd="6" destOrd="0" presId="urn:microsoft.com/office/officeart/2005/8/layout/hProcess9"/>
    <dgm:cxn modelId="{09222AD2-F23F-4BEA-AF44-48A7EEE4CFE8}" type="presParOf" srcId="{FEBB7039-E719-4CF0-87D8-16AF69D7959D}" destId="{36121B08-F1D5-4D5B-952D-831F3BCFEEA0}" srcOrd="7" destOrd="0" presId="urn:microsoft.com/office/officeart/2005/8/layout/hProcess9"/>
    <dgm:cxn modelId="{98E45F9C-8CFD-4ED6-956E-759BA628B29A}" type="presParOf" srcId="{FEBB7039-E719-4CF0-87D8-16AF69D7959D}" destId="{C9B7D052-B425-4809-9C9C-BCD13C7E0ED1}" srcOrd="8" destOrd="0" presId="urn:microsoft.com/office/officeart/2005/8/layout/hProcess9"/>
    <dgm:cxn modelId="{10839D40-7A3E-4F90-AE47-491FAE3CA5FD}" type="presParOf" srcId="{FEBB7039-E719-4CF0-87D8-16AF69D7959D}" destId="{7574E0A0-D94A-42FC-9630-0BB71B15D87E}" srcOrd="9" destOrd="0" presId="urn:microsoft.com/office/officeart/2005/8/layout/hProcess9"/>
    <dgm:cxn modelId="{37262838-55B0-45EB-BC26-EA1B9C01AAE4}" type="presParOf" srcId="{FEBB7039-E719-4CF0-87D8-16AF69D7959D}" destId="{1703B73D-2A95-477B-A4EF-D4F87EEF9CDA}" srcOrd="10" destOrd="0" presId="urn:microsoft.com/office/officeart/2005/8/layout/hProcess9"/>
    <dgm:cxn modelId="{9ED40B7B-4F15-4FCD-9FC7-DCB5801D6F75}" type="presParOf" srcId="{FEBB7039-E719-4CF0-87D8-16AF69D7959D}" destId="{69820D9A-655D-4AA8-B31D-B3A3F951440B}" srcOrd="11" destOrd="0" presId="urn:microsoft.com/office/officeart/2005/8/layout/hProcess9"/>
    <dgm:cxn modelId="{0F7DED08-51EB-48B4-A77A-7B6A90657E71}" type="presParOf" srcId="{FEBB7039-E719-4CF0-87D8-16AF69D7959D}" destId="{77D3778E-8D3C-45E4-8E82-A7595B57627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CCE86-7F44-48D6-82CB-7E7601E12FB1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5F9E9B2-4B4C-47C9-9A38-C68A72D7FA5E}">
      <dsp:nvSpPr>
        <dsp:cNvPr id="0" name=""/>
        <dsp:cNvSpPr/>
      </dsp:nvSpPr>
      <dsp:spPr>
        <a:xfrm>
          <a:off x="898" y="1305401"/>
          <a:ext cx="1440246" cy="1740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 Gather all credit information</a:t>
          </a:r>
          <a:endParaRPr lang="en-US" sz="1400" kern="1200"/>
        </a:p>
      </dsp:txBody>
      <dsp:txXfrm>
        <a:off x="71205" y="1375708"/>
        <a:ext cx="1299632" cy="1599921"/>
      </dsp:txXfrm>
    </dsp:sp>
    <dsp:sp modelId="{CD9A402B-2137-49D3-8938-F8ECEB76CF81}">
      <dsp:nvSpPr>
        <dsp:cNvPr id="0" name=""/>
        <dsp:cNvSpPr/>
      </dsp:nvSpPr>
      <dsp:spPr>
        <a:xfrm>
          <a:off x="1513157" y="1305401"/>
          <a:ext cx="1440246" cy="1740535"/>
        </a:xfrm>
        <a:prstGeom prst="round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Transfer credits to MPHSE Worksheet</a:t>
          </a:r>
          <a:endParaRPr lang="en-US" sz="1400" kern="1200"/>
        </a:p>
      </dsp:txBody>
      <dsp:txXfrm>
        <a:off x="1583464" y="1375708"/>
        <a:ext cx="1299632" cy="1599921"/>
      </dsp:txXfrm>
    </dsp:sp>
    <dsp:sp modelId="{4DA8BD2B-B595-46CA-90AA-D3E739528AB1}">
      <dsp:nvSpPr>
        <dsp:cNvPr id="0" name=""/>
        <dsp:cNvSpPr/>
      </dsp:nvSpPr>
      <dsp:spPr>
        <a:xfrm>
          <a:off x="3025417" y="1305401"/>
          <a:ext cx="1440246" cy="174053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Evaluate credits and transfer credits that meet MPHSE guidelines to DSA</a:t>
          </a:r>
          <a:endParaRPr lang="en-US" sz="1400" kern="1200"/>
        </a:p>
      </dsp:txBody>
      <dsp:txXfrm>
        <a:off x="3095724" y="1375708"/>
        <a:ext cx="1299632" cy="1599921"/>
      </dsp:txXfrm>
    </dsp:sp>
    <dsp:sp modelId="{60B64A0D-30A0-4145-AEAC-7F08F4E5629B}">
      <dsp:nvSpPr>
        <dsp:cNvPr id="0" name=""/>
        <dsp:cNvSpPr/>
      </dsp:nvSpPr>
      <dsp:spPr>
        <a:xfrm>
          <a:off x="4537676" y="1305401"/>
          <a:ext cx="1440246" cy="1740535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CCR CA approves credits on DSA</a:t>
          </a:r>
        </a:p>
      </dsp:txBody>
      <dsp:txXfrm>
        <a:off x="4607983" y="1375708"/>
        <a:ext cx="1299632" cy="1599921"/>
      </dsp:txXfrm>
    </dsp:sp>
    <dsp:sp modelId="{C9B7D052-B425-4809-9C9C-BCD13C7E0ED1}">
      <dsp:nvSpPr>
        <dsp:cNvPr id="0" name=""/>
        <dsp:cNvSpPr/>
      </dsp:nvSpPr>
      <dsp:spPr>
        <a:xfrm>
          <a:off x="6049935" y="1305401"/>
          <a:ext cx="1440246" cy="174053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HSE representative approves DSA</a:t>
          </a:r>
          <a:endParaRPr lang="en-US" sz="1400" kern="1200"/>
        </a:p>
      </dsp:txBody>
      <dsp:txXfrm>
        <a:off x="6120242" y="1375708"/>
        <a:ext cx="1299632" cy="1599921"/>
      </dsp:txXfrm>
    </dsp:sp>
    <dsp:sp modelId="{1703B73D-2A95-477B-A4EF-D4F87EEF9CDA}">
      <dsp:nvSpPr>
        <dsp:cNvPr id="0" name=""/>
        <dsp:cNvSpPr/>
      </dsp:nvSpPr>
      <dsp:spPr>
        <a:xfrm>
          <a:off x="7562195" y="1305401"/>
          <a:ext cx="1440246" cy="1740535"/>
        </a:xfrm>
        <a:prstGeom prst="round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Student's information uploaded in </a:t>
          </a:r>
          <a:r>
            <a:rPr lang="en-US" sz="1400" kern="1200" err="1">
              <a:latin typeface="Calibri Light" panose="020F0302020204030204"/>
            </a:rPr>
            <a:t>DiplomaSender</a:t>
          </a:r>
          <a:r>
            <a:rPr lang="en-US" sz="1400" kern="1200">
              <a:latin typeface="Calibri Light" panose="020F0302020204030204"/>
            </a:rPr>
            <a:t> </a:t>
          </a:r>
        </a:p>
      </dsp:txBody>
      <dsp:txXfrm>
        <a:off x="7632502" y="1375708"/>
        <a:ext cx="1299632" cy="1599921"/>
      </dsp:txXfrm>
    </dsp:sp>
    <dsp:sp modelId="{77D3778E-8D3C-45E4-8E82-A7595B576279}">
      <dsp:nvSpPr>
        <dsp:cNvPr id="0" name=""/>
        <dsp:cNvSpPr/>
      </dsp:nvSpPr>
      <dsp:spPr>
        <a:xfrm>
          <a:off x="9074454" y="1305401"/>
          <a:ext cx="1440246" cy="174053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 Light" panose="020F0302020204030204"/>
            </a:rPr>
            <a:t>Student Graduates!!!</a:t>
          </a:r>
        </a:p>
      </dsp:txBody>
      <dsp:txXfrm>
        <a:off x="9144761" y="1375708"/>
        <a:ext cx="1299632" cy="159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B065-2978-4A91-A399-85519E198D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3ECC2-10C0-4130-872B-D9ED0047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2D8DC-3CCA-4826-966D-69131461E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183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41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35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49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US"/>
              <a:t>The Multiple Pathways to High School Equivalency (MPHSE) diploma program is a standardized performance assessment program for the completion of a high school equivalency diploma.</a:t>
            </a:r>
          </a:p>
          <a:p>
            <a:pPr marL="457200" indent="-457200">
              <a:buFont typeface="Arial,Sans-Serif"/>
              <a:buChar char="•"/>
            </a:pPr>
            <a:r>
              <a:rPr lang="en-US"/>
              <a:t>The MPHSE establishes a formalized system to provide students with a clear and flexible conduit toward earning a high school equivalency credential by combining multiple sources of competencies. </a:t>
            </a:r>
            <a:endParaRPr lang="en-US"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/>
              <a:t>The student is required to demonstrate high school-level competencies in the five selected content areas. </a:t>
            </a:r>
            <a:endParaRPr lang="en-US"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/>
              <a:t>Once the student has satisfactorily completed all requirements, a high school equivalency diploma will be awarded through the North Carolina State Board of Community Colleges. 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76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51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The following may be used in combination to demonstrate completion of content areas: </a:t>
            </a:r>
            <a:r>
              <a:rPr lang="en-US"/>
              <a:t> 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50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cs typeface="Calibri"/>
              </a:rPr>
              <a:t>- Gather all information and evaluate your students credits, assessments, </a:t>
            </a:r>
            <a:r>
              <a:rPr lang="en-US" err="1">
                <a:cs typeface="Calibri"/>
              </a:rPr>
              <a:t>etc</a:t>
            </a:r>
            <a:endParaRPr lang="en-US" err="1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- All supporting documentation must be kept in the student's permanent file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8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The TE is different in every program but could be a Coordinator, Student Affairs personnel, CCR Administrator, etc.</a:t>
            </a:r>
          </a:p>
          <a:p>
            <a:r>
              <a:rPr lang="en-US">
                <a:cs typeface="Calibri"/>
              </a:rPr>
              <a:t>CCR CA = Director, Dean ,etc.  the person in charge of the CCR program</a:t>
            </a:r>
          </a:p>
        </p:txBody>
      </p:sp>
    </p:spTree>
    <p:extLst>
      <p:ext uri="{BB962C8B-B14F-4D97-AF65-F5344CB8AC3E}">
        <p14:creationId xmlns:p14="http://schemas.microsoft.com/office/powerpoint/2010/main" val="287184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d49eba24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7d49eba24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4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1463"/>
            <a:ext cx="9144000" cy="14285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1368" y="6384093"/>
            <a:ext cx="2743200" cy="365125"/>
          </a:xfrm>
        </p:spPr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2509" y="6391949"/>
            <a:ext cx="2743200" cy="365125"/>
          </a:xfr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>
            <a:cxnSpLocks/>
          </p:cNvCxnSpPr>
          <p:nvPr userDrawn="1"/>
        </p:nvCxnSpPr>
        <p:spPr>
          <a:xfrm>
            <a:off x="498764" y="1676830"/>
            <a:ext cx="4803745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DE559B0-D3BD-4927-8202-91B9EAE39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0" y="295529"/>
            <a:ext cx="4886229" cy="13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" y="297662"/>
            <a:ext cx="1294907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940731" y="1716351"/>
            <a:ext cx="9413069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215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39017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>
            <a:off x="838200" y="1696451"/>
            <a:ext cx="9516762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997" y="6176963"/>
            <a:ext cx="4676037" cy="5243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5"/>
            <a:ext cx="78870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48" y="226120"/>
            <a:ext cx="1059583" cy="1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5AA-2783-43C2-BD58-7D286E010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4131" y="6238966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B6474-1519-4B3A-8823-2D33B0EEF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90" y="331844"/>
            <a:ext cx="1059583" cy="1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6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title="Gold Line"/>
          <p:cNvCxnSpPr/>
          <p:nvPr userDrawn="1"/>
        </p:nvCxnSpPr>
        <p:spPr>
          <a:xfrm flipV="1">
            <a:off x="1940731" y="1704562"/>
            <a:ext cx="9413069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67169" y="620237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" y="6188504"/>
            <a:ext cx="348323" cy="39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1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>
            <a:off x="838200" y="1696451"/>
            <a:ext cx="9516762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997" y="6176963"/>
            <a:ext cx="4676037" cy="5243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5"/>
            <a:ext cx="78870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98" y="208430"/>
            <a:ext cx="1092833" cy="1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940731" y="1716351"/>
            <a:ext cx="9413069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EB63B-C9E4-49A5-AF42-2CD9E41D9C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910" y="331166"/>
            <a:ext cx="105469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215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39017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15600" y="1865867"/>
            <a:ext cx="3744000" cy="3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4010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3225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2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2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528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5AA-2783-43C2-BD58-7D286E010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4131" y="6238966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3B3D1-2672-4ABE-BE52-331351C23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0" y="331166"/>
            <a:ext cx="109127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title="Gold Line"/>
          <p:cNvCxnSpPr/>
          <p:nvPr userDrawn="1"/>
        </p:nvCxnSpPr>
        <p:spPr>
          <a:xfrm flipV="1">
            <a:off x="1940731" y="1704562"/>
            <a:ext cx="9413069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67169" y="620237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" y="6188504"/>
            <a:ext cx="348323" cy="39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0731" y="365129"/>
            <a:ext cx="9413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36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216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Light" pitchFamily="2" charset="0"/>
              </a:defRPr>
            </a:lvl1pPr>
          </a:lstStyle>
          <a:p>
            <a:fld id="{47CC054E-03C2-4BA4-B0DC-8A52C253DBFA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216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iplomasender.com/#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ccommunitycolleges.sharepoint.com/:b:/r/sites/MultiplePathwaystoHighSchoolEquivalency-MPHSEImplementation2022/Shared%20Documents/MPHSE%20Implementation%202022/Training%20Files/MPHSE%20FAQ_5.2022.pdf?csf=1&amp;web=1&amp;e=EhcucX" TargetMode="External"/><Relationship Id="rId2" Type="http://schemas.openxmlformats.org/officeDocument/2006/relationships/hyperlink" Target="https://nccommunitycolleges.sharepoint.com/:b:/r/sites/MultiplePathwaystoHighSchoolEquivalency-MPHSEImplementation2022/Shared%20Documents/MPHSE%20Implementation%202022/Training%20Files/MPHSE%20Training%20Document_5.2022.pdf?csf=1&amp;web=1&amp;e=ZeHcc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3B4257-02BC-44EB-AC59-CB8D4F69940E}"/>
              </a:ext>
            </a:extLst>
          </p:cNvPr>
          <p:cNvSpPr/>
          <p:nvPr/>
        </p:nvSpPr>
        <p:spPr>
          <a:xfrm>
            <a:off x="259306" y="95534"/>
            <a:ext cx="10112993" cy="202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172" y="1786456"/>
            <a:ext cx="9200308" cy="2812710"/>
          </a:xfrm>
          <a:solidFill>
            <a:srgbClr val="003767"/>
          </a:solidFill>
        </p:spPr>
        <p:txBody>
          <a:bodyPr anchor="ctr" anchorCtr="0">
            <a:noAutofit/>
          </a:bodyPr>
          <a:lstStyle/>
          <a:p>
            <a:r>
              <a:rPr lang="en" sz="5400">
                <a:ln w="0">
                  <a:solidFill>
                    <a:srgbClr val="5B9BD5"/>
                  </a:solidFill>
                </a:ln>
                <a:solidFill>
                  <a:srgbClr val="309FCA"/>
                </a:solidFill>
                <a:latin typeface="Montserrat"/>
                <a:cs typeface="Calibri Light"/>
              </a:rPr>
              <a:t>Multiple Pathways to High School Equivalency (MPHSE)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3AC35-7B73-49FC-98FB-77090573C522}"/>
              </a:ext>
            </a:extLst>
          </p:cNvPr>
          <p:cNvSpPr txBox="1"/>
          <p:nvPr/>
        </p:nvSpPr>
        <p:spPr>
          <a:xfrm>
            <a:off x="1676485" y="5103559"/>
            <a:ext cx="7101065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Presented by:</a:t>
            </a:r>
            <a:r>
              <a:rPr lang="en-US" sz="1600" b="1" dirty="0">
                <a:latin typeface="Montserrat"/>
              </a:rPr>
              <a:t>  </a:t>
            </a:r>
            <a:endParaRPr lang="en-US" dirty="0">
              <a:latin typeface="Montserrat"/>
              <a:cs typeface="Calibri"/>
            </a:endParaRPr>
          </a:p>
          <a:p>
            <a:pPr>
              <a:defRPr/>
            </a:pPr>
            <a:r>
              <a:rPr lang="en-US" dirty="0">
                <a:latin typeface="Montserrat"/>
                <a:ea typeface="Calibri"/>
                <a:cs typeface="Calibri"/>
              </a:rPr>
              <a:t>Penny Wacaster, NCCCS HSE Representative for MPHSE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56C5C-D05E-4747-8118-89D671D6B5C7}"/>
              </a:ext>
            </a:extLst>
          </p:cNvPr>
          <p:cNvSpPr txBox="1"/>
          <p:nvPr/>
        </p:nvSpPr>
        <p:spPr>
          <a:xfrm>
            <a:off x="393778" y="6427612"/>
            <a:ext cx="728953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600">
                <a:latin typeface="Calibri" panose="020F0502020204030204"/>
              </a:rPr>
              <a:t>This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presentation will be recorded and shared for on-demand viewing.</a:t>
            </a:r>
            <a:endParaRPr lang="en-US" sz="1600">
              <a:cs typeface="Calibri"/>
            </a:endParaRPr>
          </a:p>
        </p:txBody>
      </p:sp>
      <p:cxnSp>
        <p:nvCxnSpPr>
          <p:cNvPr id="7" name="Straight Connector 6" title="Gold Line">
            <a:extLst>
              <a:ext uri="{FF2B5EF4-FFF2-40B4-BE49-F238E27FC236}">
                <a16:creationId xmlns:a16="http://schemas.microsoft.com/office/drawing/2014/main" id="{06D7DE13-0C57-4CB9-A071-BB7D5B5C5A2C}"/>
              </a:ext>
            </a:extLst>
          </p:cNvPr>
          <p:cNvCxnSpPr>
            <a:cxnSpLocks/>
          </p:cNvCxnSpPr>
          <p:nvPr/>
        </p:nvCxnSpPr>
        <p:spPr>
          <a:xfrm>
            <a:off x="498764" y="1676830"/>
            <a:ext cx="4803745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0976738-BD0B-4CAF-9AF9-43AD9387E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0" y="295529"/>
            <a:ext cx="4886229" cy="11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A016F5-E57A-DB0A-8C87-75D7579B3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54530"/>
              </p:ext>
            </p:extLst>
          </p:nvPr>
        </p:nvGraphicFramePr>
        <p:xfrm>
          <a:off x="40821" y="0"/>
          <a:ext cx="11195839" cy="667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802">
                  <a:extLst>
                    <a:ext uri="{9D8B030D-6E8A-4147-A177-3AD203B41FA5}">
                      <a16:colId xmlns:a16="http://schemas.microsoft.com/office/drawing/2014/main" val="2390332293"/>
                    </a:ext>
                  </a:extLst>
                </a:gridCol>
                <a:gridCol w="2717223">
                  <a:extLst>
                    <a:ext uri="{9D8B030D-6E8A-4147-A177-3AD203B41FA5}">
                      <a16:colId xmlns:a16="http://schemas.microsoft.com/office/drawing/2014/main" val="3320657321"/>
                    </a:ext>
                  </a:extLst>
                </a:gridCol>
                <a:gridCol w="2717223">
                  <a:extLst>
                    <a:ext uri="{9D8B030D-6E8A-4147-A177-3AD203B41FA5}">
                      <a16:colId xmlns:a16="http://schemas.microsoft.com/office/drawing/2014/main" val="3594696305"/>
                    </a:ext>
                  </a:extLst>
                </a:gridCol>
                <a:gridCol w="2728591">
                  <a:extLst>
                    <a:ext uri="{9D8B030D-6E8A-4147-A177-3AD203B41FA5}">
                      <a16:colId xmlns:a16="http://schemas.microsoft.com/office/drawing/2014/main" val="935706079"/>
                    </a:ext>
                  </a:extLst>
                </a:gridCol>
              </a:tblGrid>
              <a:tr h="307370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English Language Arts Literacy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39360"/>
                  </a:ext>
                </a:extLst>
              </a:tr>
              <a:tr h="284601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effectLst/>
                        </a:rPr>
                        <a:t>Pathway 1: High School Courses 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72649"/>
                  </a:ext>
                </a:extLst>
              </a:tr>
              <a:tr h="489515">
                <a:tc gridSpan="4"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The student must successfully complete 4 credits in a combination of high school and adult high school courses with a C or better grade: English I, English II, English III, and English IV. Transition English BSP-4002 Tier I can be substituted for English IV. 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918690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Course Name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Grade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Date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10368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                          English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effectLst/>
                          <a:latin typeface="Calibri"/>
                        </a:rPr>
                        <a:t>                             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                  12/17/2010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61384"/>
                  </a:ext>
                </a:extLst>
              </a:tr>
              <a:tr h="48951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                          English  2                   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1" dirty="0">
                          <a:effectLst/>
                          <a:latin typeface="Calibri"/>
                        </a:rPr>
                        <a:t>                             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                   6/08/2011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94511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III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96484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IV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60454"/>
                  </a:ext>
                </a:extLst>
              </a:tr>
              <a:tr h="284601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effectLst/>
                        </a:rPr>
                        <a:t>Pathway 2: Adult High School Courses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4845"/>
                  </a:ext>
                </a:extLst>
              </a:tr>
              <a:tr h="489515">
                <a:tc gridSpan="4">
                  <a:txBody>
                    <a:bodyPr/>
                    <a:lstStyle/>
                    <a:p>
                      <a:pPr rtl="0" fontAlgn="base"/>
                      <a:r>
                        <a:rPr lang="en-US" sz="1200" dirty="0">
                          <a:effectLst/>
                        </a:rPr>
                        <a:t>The student must successfully complete 4 credits in a combination of high school and adult high school courses with a C or better grade: English I, English II, English III, and English IV. Transition English BSP-4002 Tier I can be substituted for English IV.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4247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Course Name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Grade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Date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95165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14526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937290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III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i="1" dirty="0">
                          <a:effectLst/>
                          <a:latin typeface="Calibri"/>
                        </a:rPr>
                        <a:t>                       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English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i="1" dirty="0">
                          <a:effectLst/>
                          <a:latin typeface="Calibri"/>
                        </a:rPr>
                        <a:t>                            </a:t>
                      </a:r>
                      <a:r>
                        <a:rPr lang="en-US" sz="1400" b="0" i="1" dirty="0">
                          <a:effectLst/>
                          <a:latin typeface="Calibri"/>
                        </a:rPr>
                        <a:t>   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i="1" dirty="0">
                          <a:effectLst/>
                          <a:latin typeface="Calibri"/>
                        </a:rPr>
                        <a:t>                         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10/11/2015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94340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IV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69121"/>
                  </a:ext>
                </a:extLst>
              </a:tr>
              <a:tr h="284601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effectLst/>
                        </a:rPr>
                        <a:t>Pathway 3: High School Equivalency Assessments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86664"/>
                  </a:ext>
                </a:extLst>
              </a:tr>
              <a:tr h="284601">
                <a:tc gridSpan="4">
                  <a:txBody>
                    <a:bodyPr/>
                    <a:lstStyle/>
                    <a:p>
                      <a:pPr rtl="0" fontAlgn="base"/>
                      <a:r>
                        <a:rPr lang="en-US" sz="1200" dirty="0">
                          <a:effectLst/>
                        </a:rPr>
                        <a:t>The student must complete the applicable section(s) of a high school equivalency test: GED 2014, HiSET, or TASC with the required score(s). 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2957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Test Name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GED 2014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HiSet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TASC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52688"/>
                  </a:ext>
                </a:extLst>
              </a:tr>
              <a:tr h="29598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Score(s)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                             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  <a:latin typeface="Calibri"/>
                        </a:rPr>
                        <a:t>  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39876"/>
                  </a:ext>
                </a:extLst>
              </a:tr>
              <a:tr h="28460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Test Date: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                        </a:t>
                      </a:r>
                      <a:r>
                        <a:rPr lang="en-US" sz="14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2/20/2018</a:t>
                      </a:r>
                      <a:endParaRPr lang="en-US" sz="1400" b="1" i="0" u="none" strike="noStrike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  <a:latin typeface="Calibri"/>
                        </a:rPr>
                        <a:t>                  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70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81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645B2C-7D4D-460C-24AD-04F472BC7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54967"/>
              </p:ext>
            </p:extLst>
          </p:nvPr>
        </p:nvGraphicFramePr>
        <p:xfrm>
          <a:off x="1223210" y="3759868"/>
          <a:ext cx="9773210" cy="227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3210">
                  <a:extLst>
                    <a:ext uri="{9D8B030D-6E8A-4147-A177-3AD203B41FA5}">
                      <a16:colId xmlns:a16="http://schemas.microsoft.com/office/drawing/2014/main" val="2289152391"/>
                    </a:ext>
                  </a:extLst>
                </a:gridCol>
              </a:tblGrid>
              <a:tr h="886046">
                <a:tc>
                  <a:txBody>
                    <a:bodyPr/>
                    <a:lstStyle/>
                    <a:p>
                      <a:pPr algn="ctr" rtl="0" fontAlgn="base"/>
                      <a:endParaRPr lang="en-US" sz="180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Multiple Pathways to High School Equivalency - Documentation Summary and Authorization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78422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College   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 Your Community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50349"/>
                  </a:ext>
                </a:extLst>
              </a:tr>
              <a:tr h="334969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Full Name of Student   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Annie Student </a:t>
                      </a:r>
                      <a:r>
                        <a:rPr lang="en-US" sz="1600">
                          <a:effectLst/>
                        </a:rPr>
                        <a:t>    Colleague ID 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999999 </a:t>
                      </a:r>
                      <a:r>
                        <a:rPr lang="en-US" sz="1600">
                          <a:effectLst/>
                        </a:rPr>
                        <a:t>       Date of Birth 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3/5/XXXX </a:t>
                      </a:r>
                      <a:r>
                        <a:rPr lang="en-US" sz="1600">
                          <a:effectLst/>
                        </a:rPr>
                        <a:t>      SSN  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XXX-XX- 1234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29862"/>
                  </a:ext>
                </a:extLst>
              </a:tr>
              <a:tr h="334969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Mailing Address   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123 Main Street, Anywhere NC 55555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331653"/>
                  </a:ext>
                </a:extLst>
              </a:tr>
              <a:tr h="334969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Cell Number 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 111-222-3344</a:t>
                      </a:r>
                      <a:r>
                        <a:rPr lang="en-US" sz="1600">
                          <a:effectLst/>
                        </a:rPr>
                        <a:t>                      Home Number   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r>
                        <a:rPr lang="en-US" sz="1600">
                          <a:effectLst/>
                        </a:rPr>
                        <a:t>                             Email 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abstudent@yahoo.com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085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A1CD353-4D3B-948F-D3E1-473CC5F1AA43}"/>
              </a:ext>
            </a:extLst>
          </p:cNvPr>
          <p:cNvSpPr txBox="1"/>
          <p:nvPr/>
        </p:nvSpPr>
        <p:spPr>
          <a:xfrm>
            <a:off x="1352550" y="1866900"/>
            <a:ext cx="945832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>
                <a:latin typeface="Montserrat"/>
              </a:rPr>
              <a:t>After the MPHSE Worksheet has been completed.  Transfer only the credits that will be used to attain a MPHSE diploma to the DSA form.</a:t>
            </a:r>
            <a:endParaRPr lang="en-US"/>
          </a:p>
          <a:p>
            <a:endParaRPr lang="en-US">
              <a:latin typeface="Montserrat"/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>
                <a:latin typeface="Montserrat"/>
                <a:cs typeface="Calibri"/>
              </a:rPr>
              <a:t>The Transcript Evaluator will complete the top portion of the form (see example below). </a:t>
            </a:r>
            <a:r>
              <a:rPr lang="en-US" i="1">
                <a:latin typeface="Montserrat"/>
                <a:cs typeface="Calibri"/>
              </a:rPr>
              <a:t>Please do not completely fill in birthdate or social security number. </a:t>
            </a:r>
          </a:p>
        </p:txBody>
      </p:sp>
    </p:spTree>
    <p:extLst>
      <p:ext uri="{BB962C8B-B14F-4D97-AF65-F5344CB8AC3E}">
        <p14:creationId xmlns:p14="http://schemas.microsoft.com/office/powerpoint/2010/main" val="191279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62E58A-D7BF-6336-9D74-558522B17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16678"/>
              </p:ext>
            </p:extLst>
          </p:nvPr>
        </p:nvGraphicFramePr>
        <p:xfrm>
          <a:off x="108857" y="95250"/>
          <a:ext cx="11781935" cy="664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793">
                  <a:extLst>
                    <a:ext uri="{9D8B030D-6E8A-4147-A177-3AD203B41FA5}">
                      <a16:colId xmlns:a16="http://schemas.microsoft.com/office/drawing/2014/main" val="2945552506"/>
                    </a:ext>
                  </a:extLst>
                </a:gridCol>
                <a:gridCol w="1372752">
                  <a:extLst>
                    <a:ext uri="{9D8B030D-6E8A-4147-A177-3AD203B41FA5}">
                      <a16:colId xmlns:a16="http://schemas.microsoft.com/office/drawing/2014/main" val="1625095279"/>
                    </a:ext>
                  </a:extLst>
                </a:gridCol>
                <a:gridCol w="636457">
                  <a:extLst>
                    <a:ext uri="{9D8B030D-6E8A-4147-A177-3AD203B41FA5}">
                      <a16:colId xmlns:a16="http://schemas.microsoft.com/office/drawing/2014/main" val="129479243"/>
                    </a:ext>
                  </a:extLst>
                </a:gridCol>
                <a:gridCol w="1372752">
                  <a:extLst>
                    <a:ext uri="{9D8B030D-6E8A-4147-A177-3AD203B41FA5}">
                      <a16:colId xmlns:a16="http://schemas.microsoft.com/office/drawing/2014/main" val="118373167"/>
                    </a:ext>
                  </a:extLst>
                </a:gridCol>
                <a:gridCol w="636457">
                  <a:extLst>
                    <a:ext uri="{9D8B030D-6E8A-4147-A177-3AD203B41FA5}">
                      <a16:colId xmlns:a16="http://schemas.microsoft.com/office/drawing/2014/main" val="750528260"/>
                    </a:ext>
                  </a:extLst>
                </a:gridCol>
                <a:gridCol w="1048283">
                  <a:extLst>
                    <a:ext uri="{9D8B030D-6E8A-4147-A177-3AD203B41FA5}">
                      <a16:colId xmlns:a16="http://schemas.microsoft.com/office/drawing/2014/main" val="2505374752"/>
                    </a:ext>
                  </a:extLst>
                </a:gridCol>
                <a:gridCol w="699073">
                  <a:extLst>
                    <a:ext uri="{9D8B030D-6E8A-4147-A177-3AD203B41FA5}">
                      <a16:colId xmlns:a16="http://schemas.microsoft.com/office/drawing/2014/main" val="2823489306"/>
                    </a:ext>
                  </a:extLst>
                </a:gridCol>
                <a:gridCol w="1060541">
                  <a:extLst>
                    <a:ext uri="{9D8B030D-6E8A-4147-A177-3AD203B41FA5}">
                      <a16:colId xmlns:a16="http://schemas.microsoft.com/office/drawing/2014/main" val="2441266519"/>
                    </a:ext>
                  </a:extLst>
                </a:gridCol>
                <a:gridCol w="636457">
                  <a:extLst>
                    <a:ext uri="{9D8B030D-6E8A-4147-A177-3AD203B41FA5}">
                      <a16:colId xmlns:a16="http://schemas.microsoft.com/office/drawing/2014/main" val="2340920401"/>
                    </a:ext>
                  </a:extLst>
                </a:gridCol>
                <a:gridCol w="1563445">
                  <a:extLst>
                    <a:ext uri="{9D8B030D-6E8A-4147-A177-3AD203B41FA5}">
                      <a16:colId xmlns:a16="http://schemas.microsoft.com/office/drawing/2014/main" val="224966593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385805551"/>
                    </a:ext>
                  </a:extLst>
                </a:gridCol>
                <a:gridCol w="1048283">
                  <a:extLst>
                    <a:ext uri="{9D8B030D-6E8A-4147-A177-3AD203B41FA5}">
                      <a16:colId xmlns:a16="http://schemas.microsoft.com/office/drawing/2014/main" val="4013231867"/>
                    </a:ext>
                  </a:extLst>
                </a:gridCol>
              </a:tblGrid>
              <a:tr h="13057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Content Area 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High School Course </a:t>
                      </a:r>
                    </a:p>
                    <a:p>
                      <a:pPr algn="ctr" rtl="0" fontAlgn="base"/>
                      <a:endParaRPr lang="en-US" sz="160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Adult High School Course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HSE Assessment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BSP Transition Course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 err="1">
                          <a:effectLst/>
                        </a:rPr>
                        <a:t>Northstar</a:t>
                      </a:r>
                      <a:r>
                        <a:rPr lang="en-US" sz="1600" dirty="0">
                          <a:effectLst/>
                        </a:rPr>
                        <a:t> Certification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Final Date Awarded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00337"/>
                  </a:ext>
                </a:extLst>
              </a:tr>
              <a:tr h="659207"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Course Name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Grade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Course Name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Grade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Test Name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Score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Course Name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Grade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Assessment Name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effectLst/>
                        </a:rPr>
                        <a:t>Score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32125"/>
                  </a:ext>
                </a:extLst>
              </a:tr>
              <a:tr h="950779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English Language Arts/Literacy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600" b="1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2/20/2018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43361"/>
                  </a:ext>
                </a:extLst>
              </a:tr>
              <a:tr h="79865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Mathematics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5/4/2020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991655"/>
                  </a:ext>
                </a:extLst>
              </a:tr>
              <a:tr h="9381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dirty="0">
                          <a:effectLst/>
                        </a:rPr>
                        <a:t>Science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Physical Science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Biology</a:t>
                      </a:r>
                    </a:p>
                    <a:p>
                      <a:pPr lvl="0">
                        <a:buNone/>
                      </a:pP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B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B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>
                        <a:effectLst/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>
                        <a:effectLst/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i="0" u="none" strike="noStrike" noProof="0">
                        <a:effectLst/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Earth &amp; Environmental</a:t>
                      </a:r>
                      <a:endParaRPr lang="en-US" sz="1300" b="1" i="0" u="none" strike="noStrike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1" dirty="0">
                          <a:effectLst/>
                          <a:latin typeface="Calibri"/>
                        </a:rPr>
                        <a:t> 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sz="1100" b="1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100" b="1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100" b="1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  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12/20/2016</a:t>
                      </a:r>
                    </a:p>
                    <a:p>
                      <a:pPr lvl="0"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6/7/2017</a:t>
                      </a:r>
                    </a:p>
                    <a:p>
                      <a:pPr lvl="0">
                        <a:buNone/>
                      </a:pPr>
                      <a:endParaRPr lang="en-US" sz="13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10/15/2019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50329"/>
                  </a:ext>
                </a:extLst>
              </a:tr>
              <a:tr h="583144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dirty="0">
                          <a:effectLst/>
                        </a:rPr>
                        <a:t>Social Studies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 12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6/10/2021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673696"/>
                  </a:ext>
                </a:extLst>
              </a:tr>
              <a:tr h="1356447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dirty="0">
                          <a:effectLst/>
                        </a:rPr>
                        <a:t>Technology 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Basic Comp. Skills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Internet Basics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Using Email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Microsoft Word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Social Media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Information Literacy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4/5/2022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4/5/2022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4/8/2022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4/11/2022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4/15/2022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4/25/2022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8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94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36A4584-0E5A-53CB-6BD0-49BFFFFF8751}"/>
              </a:ext>
            </a:extLst>
          </p:cNvPr>
          <p:cNvSpPr txBox="1">
            <a:spLocks/>
          </p:cNvSpPr>
          <p:nvPr/>
        </p:nvSpPr>
        <p:spPr>
          <a:xfrm>
            <a:off x="497751" y="2043752"/>
            <a:ext cx="10498667" cy="2552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latin typeface="HelvLight"/>
              </a:rPr>
              <a:t>I certify that the above-named person has satisfactorily completed all graduation requirements to earn a high school equivalency</a:t>
            </a:r>
            <a:endParaRPr lang="en-US"/>
          </a:p>
          <a:p>
            <a:r>
              <a:rPr lang="en-US" sz="1400">
                <a:latin typeface="HelvLight"/>
              </a:rPr>
              <a:t> diploma under the guidelines set forth by the Multiple Pathways to the High School Equivalency Diploma program as authorized by</a:t>
            </a:r>
            <a:endParaRPr lang="en-US"/>
          </a:p>
          <a:p>
            <a:r>
              <a:rPr lang="en-US" sz="1400">
                <a:latin typeface="HelvLight"/>
              </a:rPr>
              <a:t> the North Carolina Community Colleges State Board of Community Colleges.</a:t>
            </a:r>
            <a:endParaRPr lang="en-US"/>
          </a:p>
          <a:p>
            <a:endParaRPr lang="en-US" sz="1400"/>
          </a:p>
          <a:p>
            <a:r>
              <a:rPr lang="en-US" sz="1400">
                <a:latin typeface="HelvLight"/>
              </a:rPr>
              <a:t>Transcript Evaluator (Print) </a:t>
            </a:r>
            <a:r>
              <a:rPr lang="en-US" sz="1400" u="sng">
                <a:latin typeface="HelvLight"/>
              </a:rPr>
              <a:t>   </a:t>
            </a:r>
            <a:r>
              <a:rPr lang="en-US" sz="1400" b="1" u="sng">
                <a:solidFill>
                  <a:srgbClr val="FF0000"/>
                </a:solidFill>
                <a:latin typeface="HelvLight"/>
              </a:rPr>
              <a:t>Sandra Evaluator </a:t>
            </a:r>
            <a:r>
              <a:rPr lang="en-US" sz="1400" u="sng">
                <a:latin typeface="HelvLight"/>
              </a:rPr>
              <a:t>  </a:t>
            </a:r>
            <a:r>
              <a:rPr lang="en-US" sz="1400" u="sng">
                <a:latin typeface="Blackadder ITC"/>
              </a:rPr>
              <a:t>                </a:t>
            </a:r>
            <a:r>
              <a:rPr lang="en-US" sz="1400">
                <a:latin typeface="HelvLight"/>
              </a:rPr>
              <a:t> Sign  </a:t>
            </a:r>
            <a:r>
              <a:rPr lang="en-US" sz="1400" u="sng">
                <a:latin typeface="HelvLight"/>
              </a:rPr>
              <a:t>   </a:t>
            </a:r>
            <a:r>
              <a:rPr lang="en-US" sz="1600" b="1" u="sng">
                <a:solidFill>
                  <a:srgbClr val="FF0000"/>
                </a:solidFill>
                <a:latin typeface="Blackadder ITC"/>
              </a:rPr>
              <a:t>Sandra Evaluator </a:t>
            </a:r>
            <a:r>
              <a:rPr lang="en-US" sz="1400" u="sng">
                <a:latin typeface="HelvLight"/>
              </a:rPr>
              <a:t>        </a:t>
            </a:r>
            <a:r>
              <a:rPr lang="en-US" sz="1400">
                <a:latin typeface="HelvLight"/>
              </a:rPr>
              <a:t>            Date  </a:t>
            </a:r>
            <a:r>
              <a:rPr lang="en-US" sz="1400" u="sng">
                <a:latin typeface="HelvLight"/>
              </a:rPr>
              <a:t> </a:t>
            </a:r>
            <a:r>
              <a:rPr lang="en-US" sz="1400" b="1" u="sng">
                <a:solidFill>
                  <a:srgbClr val="FF0000"/>
                </a:solidFill>
                <a:latin typeface="HelvLight"/>
              </a:rPr>
              <a:t> 5/5/2022</a:t>
            </a:r>
            <a:r>
              <a:rPr lang="en-US" sz="1400" u="sng">
                <a:latin typeface="HelvLight"/>
              </a:rPr>
              <a:t>     </a:t>
            </a:r>
          </a:p>
          <a:p>
            <a:endParaRPr lang="en-US" sz="1400"/>
          </a:p>
          <a:p>
            <a:r>
              <a:rPr lang="en-US" sz="1400">
                <a:latin typeface="HelvLight"/>
              </a:rPr>
              <a:t>CCR Chief Administrator (Print) </a:t>
            </a:r>
            <a:r>
              <a:rPr lang="en-US" sz="1400" u="sng">
                <a:latin typeface="HelvLight"/>
              </a:rPr>
              <a:t>  </a:t>
            </a:r>
            <a:r>
              <a:rPr lang="en-US" sz="1400" b="1" u="sng">
                <a:solidFill>
                  <a:srgbClr val="FF0000"/>
                </a:solidFill>
                <a:latin typeface="HelvLight"/>
              </a:rPr>
              <a:t>Bob Director  </a:t>
            </a:r>
            <a:r>
              <a:rPr lang="en-US" sz="1400" u="sng">
                <a:latin typeface="HelvLight"/>
              </a:rPr>
              <a:t>  </a:t>
            </a:r>
            <a:r>
              <a:rPr lang="en-US" sz="1400">
                <a:latin typeface="HelvLight"/>
              </a:rPr>
              <a:t>         Sign </a:t>
            </a:r>
            <a:r>
              <a:rPr lang="en-US" sz="1600" b="1" u="sng">
                <a:solidFill>
                  <a:srgbClr val="FF0000"/>
                </a:solidFill>
                <a:latin typeface="HelvLight"/>
              </a:rPr>
              <a:t>      </a:t>
            </a:r>
            <a:r>
              <a:rPr lang="en-US" sz="1600" b="1" u="sng">
                <a:solidFill>
                  <a:srgbClr val="FF0000"/>
                </a:solidFill>
                <a:latin typeface="Blackadder ITC"/>
              </a:rPr>
              <a:t>Bob Director      </a:t>
            </a:r>
            <a:r>
              <a:rPr lang="en-US" sz="1600" b="1" u="sng">
                <a:solidFill>
                  <a:srgbClr val="FF0000"/>
                </a:solidFill>
                <a:latin typeface="HelvLight"/>
              </a:rPr>
              <a:t> </a:t>
            </a:r>
            <a:r>
              <a:rPr lang="en-US" sz="1400">
                <a:latin typeface="HelvLight"/>
              </a:rPr>
              <a:t>  Date      </a:t>
            </a:r>
            <a:r>
              <a:rPr lang="en-US" sz="1400" b="1" u="sng">
                <a:solidFill>
                  <a:srgbClr val="FF0000"/>
                </a:solidFill>
                <a:latin typeface="HelvLight"/>
              </a:rPr>
              <a:t> 5/5/2022     </a:t>
            </a:r>
            <a:r>
              <a:rPr lang="en-US" sz="1400">
                <a:latin typeface="HelvLight"/>
              </a:rPr>
              <a:t> </a:t>
            </a:r>
          </a:p>
          <a:p>
            <a:endParaRPr lang="en-US" sz="1400"/>
          </a:p>
          <a:p>
            <a:r>
              <a:rPr lang="en-US" sz="1400">
                <a:latin typeface="HelvLight"/>
              </a:rPr>
              <a:t>HSE Office Approval (Print)  </a:t>
            </a:r>
            <a:r>
              <a:rPr lang="en-US" sz="1400" u="sng">
                <a:latin typeface="HelvLight"/>
              </a:rPr>
              <a:t>    </a:t>
            </a:r>
            <a:r>
              <a:rPr lang="en-US" sz="1400" b="1" u="sng">
                <a:solidFill>
                  <a:srgbClr val="FF0000"/>
                </a:solidFill>
                <a:latin typeface="HelvLight"/>
              </a:rPr>
              <a:t>Penny Wacaster</a:t>
            </a:r>
            <a:r>
              <a:rPr lang="en-US" sz="1400" u="sng">
                <a:latin typeface="HelvLight"/>
              </a:rPr>
              <a:t>       </a:t>
            </a:r>
            <a:r>
              <a:rPr lang="en-US" sz="1400">
                <a:latin typeface="HelvLight"/>
              </a:rPr>
              <a:t>      Sign  </a:t>
            </a:r>
            <a:r>
              <a:rPr lang="en-US" sz="1400" u="sng">
                <a:latin typeface="HelvLight"/>
              </a:rPr>
              <a:t>      </a:t>
            </a:r>
            <a:r>
              <a:rPr lang="en-US" sz="1600" b="1" u="sng">
                <a:solidFill>
                  <a:srgbClr val="FF0000"/>
                </a:solidFill>
                <a:latin typeface="Blackadder ITC"/>
              </a:rPr>
              <a:t>Penny Wacaster </a:t>
            </a:r>
            <a:r>
              <a:rPr lang="en-US" sz="1400" u="sng">
                <a:latin typeface="Blackadder ITC"/>
              </a:rPr>
              <a:t>    </a:t>
            </a:r>
            <a:r>
              <a:rPr lang="en-US" sz="1400">
                <a:latin typeface="Blackadder ITC"/>
              </a:rPr>
              <a:t>       </a:t>
            </a:r>
            <a:r>
              <a:rPr lang="en-US" sz="1400">
                <a:latin typeface="HelvLight"/>
              </a:rPr>
              <a:t>Date</a:t>
            </a:r>
            <a:r>
              <a:rPr lang="en-US" sz="1400">
                <a:latin typeface="Blackadder ITC"/>
              </a:rPr>
              <a:t>     </a:t>
            </a:r>
            <a:r>
              <a:rPr lang="en-US" sz="1400" u="sng">
                <a:latin typeface="Blackadder ITC"/>
              </a:rPr>
              <a:t>   </a:t>
            </a:r>
            <a:r>
              <a:rPr lang="en-US" sz="1400" b="1" u="sng">
                <a:solidFill>
                  <a:srgbClr val="FF0000"/>
                </a:solidFill>
                <a:latin typeface="HelvLight"/>
              </a:rPr>
              <a:t> 5/8/2022</a:t>
            </a:r>
            <a:r>
              <a:rPr lang="en-US" sz="1400" u="sng">
                <a:latin typeface="HelvLight"/>
              </a:rPr>
              <a:t> </a:t>
            </a:r>
            <a:r>
              <a:rPr lang="en-US" sz="1400" u="sng">
                <a:latin typeface="Blackadder ITC"/>
              </a:rPr>
              <a:t>_      </a:t>
            </a:r>
          </a:p>
          <a:p>
            <a:endParaRPr lang="en-US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6635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53954-7717-9D72-0368-9B5D9020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the student been enrolled in classes for a long time?</a:t>
            </a:r>
          </a:p>
          <a:p>
            <a:r>
              <a:rPr lang="en-US" dirty="0"/>
              <a:t>Has the student struggled to pass HSE exams in a certain subject area?</a:t>
            </a:r>
          </a:p>
          <a:p>
            <a:r>
              <a:rPr lang="en-US" dirty="0"/>
              <a:t>Does the student have any documented high school credits?</a:t>
            </a:r>
          </a:p>
          <a:p>
            <a:r>
              <a:rPr lang="en-US" dirty="0"/>
              <a:t>Has the student demonstrated more success in the classroom setting than in taking a comprehensive exam?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9801B-BD86-07B2-62E0-32963C2A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Light"/>
              </a:rPr>
              <a:t>Considerations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Light"/>
                <a:ea typeface="+mj-lt"/>
                <a:cs typeface="+mj-lt"/>
              </a:rPr>
              <a:t> for MPHSE Candidacy</a:t>
            </a:r>
            <a:endParaRPr lang="en-US" dirty="0">
              <a:ln w="0">
                <a:solidFill>
                  <a:srgbClr val="5B9BD5"/>
                </a:solidFill>
              </a:ln>
              <a:solidFill>
                <a:schemeClr val="accent5">
                  <a:lumMod val="50000"/>
                </a:schemeClr>
              </a:solidFill>
              <a:latin typeface="Helv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84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53954-7717-9D72-0368-9B5D9020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latin typeface="HelvLight"/>
              </a:rPr>
              <a:t>Demonstration by </a:t>
            </a:r>
            <a:r>
              <a:rPr lang="en-US" sz="6000" b="1" dirty="0" err="1">
                <a:latin typeface="HelvLight"/>
              </a:rPr>
              <a:t>DiplomaSender</a:t>
            </a:r>
            <a:r>
              <a:rPr lang="en-US" sz="6000" b="1" dirty="0">
                <a:latin typeface="HelvLight"/>
              </a:rPr>
              <a:t> Representatives</a:t>
            </a:r>
            <a:endParaRPr lang="en-US" sz="600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9801B-BD86-07B2-62E0-32963C2A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>
                  <a:solidFill>
                    <a:srgbClr val="5B9BD5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HelvLight"/>
              </a:rPr>
              <a:t>DiplomaSender</a:t>
            </a:r>
            <a:r>
              <a:rPr lang="en-US" dirty="0">
                <a:ln w="0">
                  <a:solidFill>
                    <a:srgbClr val="5B9BD5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HelvLight"/>
              </a:rPr>
              <a:t> Demo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F7CEBE-E992-D66B-42B1-9BA27076A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" sz="2000" dirty="0">
                <a:latin typeface="Montserrat"/>
              </a:rPr>
              <a:t>Log in to </a:t>
            </a:r>
            <a:r>
              <a:rPr lang="en" sz="2000" u="sng" dirty="0">
                <a:latin typeface="Montserrat"/>
                <a:hlinkClick r:id="rId2"/>
              </a:rPr>
              <a:t>DiplomaSender</a:t>
            </a:r>
            <a:endParaRPr lang="en-US" sz="2000">
              <a:latin typeface="Montserrat"/>
            </a:endParaRPr>
          </a:p>
          <a:p>
            <a:r>
              <a:rPr lang="en" sz="2000" dirty="0">
                <a:latin typeface="Montserrat"/>
              </a:rPr>
              <a:t>Click on Admin (top right corner)</a:t>
            </a:r>
            <a:endParaRPr lang="en-US" sz="2000">
              <a:latin typeface="Montserrat"/>
            </a:endParaRPr>
          </a:p>
          <a:p>
            <a:r>
              <a:rPr lang="en" sz="2000" dirty="0">
                <a:latin typeface="Montserrat"/>
              </a:rPr>
              <a:t>Under Custom Programs, click on  “North Carolina Multiple Pathways to High School Equivalency”</a:t>
            </a:r>
            <a:endParaRPr lang="en-US" sz="2000">
              <a:latin typeface="Montserrat"/>
            </a:endParaRPr>
          </a:p>
          <a:p>
            <a:r>
              <a:rPr lang="en" sz="2000" dirty="0">
                <a:latin typeface="Montserrat"/>
              </a:rPr>
              <a:t>Click ADD (top left corner) to show all required entries.</a:t>
            </a:r>
            <a:endParaRPr lang="en-US" sz="2000">
              <a:latin typeface="Montserrat"/>
            </a:endParaRPr>
          </a:p>
          <a:p>
            <a:r>
              <a:rPr lang="en" sz="2000" dirty="0">
                <a:latin typeface="Montserrat"/>
              </a:rPr>
              <a:t>Enter the Student Data (</a:t>
            </a:r>
            <a:r>
              <a:rPr lang="en" sz="2000" i="1" dirty="0">
                <a:latin typeface="Montserrat"/>
              </a:rPr>
              <a:t>Note: Please confirm the student’s email address is entered correctly. </a:t>
            </a:r>
            <a:r>
              <a:rPr lang="en" sz="2000" i="1" dirty="0" err="1">
                <a:latin typeface="Montserrat"/>
              </a:rPr>
              <a:t>DiplomaSender</a:t>
            </a:r>
            <a:r>
              <a:rPr lang="en" sz="2000" i="1" dirty="0">
                <a:latin typeface="Montserrat"/>
              </a:rPr>
              <a:t> will send an email to the address listed after MPHSE approval</a:t>
            </a:r>
            <a:r>
              <a:rPr lang="en" sz="2000" dirty="0">
                <a:latin typeface="Montserrat"/>
              </a:rPr>
              <a:t>)</a:t>
            </a:r>
            <a:endParaRPr lang="en-US" sz="2000">
              <a:latin typeface="Montserrat"/>
            </a:endParaRPr>
          </a:p>
          <a:p>
            <a:r>
              <a:rPr lang="en" sz="2000" dirty="0">
                <a:latin typeface="Montserrat"/>
              </a:rPr>
              <a:t>Upload the approved &amp; signed “MPHSE Documentation Summary and Authorization” for the student.</a:t>
            </a:r>
            <a:endParaRPr lang="en-US" sz="2000">
              <a:latin typeface="Montserrat"/>
            </a:endParaRPr>
          </a:p>
          <a:p>
            <a:r>
              <a:rPr lang="en" sz="2000" dirty="0">
                <a:latin typeface="Montserrat"/>
              </a:rPr>
              <a:t>Check boxes for “Summary Authorization” and “Documentation of Credit”</a:t>
            </a:r>
            <a:endParaRPr lang="en-US" sz="2000">
              <a:latin typeface="Montserrat"/>
            </a:endParaRPr>
          </a:p>
          <a:p>
            <a:r>
              <a:rPr lang="en" sz="2000" dirty="0">
                <a:latin typeface="Montserrat"/>
              </a:rPr>
              <a:t>Click ADD</a:t>
            </a:r>
            <a:endParaRPr lang="en-US" sz="2000" dirty="0">
              <a:latin typeface="Montserra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F0342-3B14-14B3-A6D5-B36F0504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n w="0">
                  <a:solidFill>
                    <a:srgbClr val="5B9BD5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tserrat"/>
                <a:ea typeface="Calibri Light"/>
                <a:cs typeface="Calibri Light"/>
              </a:rPr>
              <a:t>DiplomaSender</a:t>
            </a:r>
            <a:r>
              <a:rPr lang="en-US" dirty="0">
                <a:ln w="0">
                  <a:solidFill>
                    <a:srgbClr val="5B9BD5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tserrat"/>
                <a:ea typeface="Calibri Light"/>
                <a:cs typeface="Calibri Light"/>
              </a:rPr>
              <a:t> Submission Steps</a:t>
            </a:r>
          </a:p>
        </p:txBody>
      </p:sp>
    </p:spTree>
    <p:extLst>
      <p:ext uri="{BB962C8B-B14F-4D97-AF65-F5344CB8AC3E}">
        <p14:creationId xmlns:p14="http://schemas.microsoft.com/office/powerpoint/2010/main" val="374575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4">
            <a:extLst>
              <a:ext uri="{FF2B5EF4-FFF2-40B4-BE49-F238E27FC236}">
                <a16:creationId xmlns:a16="http://schemas.microsoft.com/office/drawing/2014/main" id="{FFDF259E-CD42-4122-55B3-3F79ECEED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64056"/>
              </p:ext>
            </p:extLst>
          </p:nvPr>
        </p:nvGraphicFramePr>
        <p:xfrm>
          <a:off x="484415" y="204333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85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application, email&#10;&#10;Description automatically generated">
            <a:extLst>
              <a:ext uri="{FF2B5EF4-FFF2-40B4-BE49-F238E27FC236}">
                <a16:creationId xmlns:a16="http://schemas.microsoft.com/office/drawing/2014/main" id="{6E33EE0F-C547-6F16-BA5A-13497AB68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98" y="1837538"/>
            <a:ext cx="11263222" cy="408309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08991A-06DF-DF1B-DC88-4155AADE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59" y="259405"/>
            <a:ext cx="8864670" cy="1325563"/>
          </a:xfrm>
        </p:spPr>
        <p:txBody>
          <a:bodyPr/>
          <a:lstStyle/>
          <a:p>
            <a:pPr algn="ctr"/>
            <a:r>
              <a:rPr lang="en-US" sz="3200" dirty="0">
                <a:ln w="0">
                  <a:solidFill>
                    <a:srgbClr val="5B9BD5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Montserrat"/>
              </a:rPr>
              <a:t>E</a:t>
            </a:r>
            <a:r>
              <a:rPr lang="en-US" sz="3200" dirty="0">
                <a:ln w="0">
                  <a:solidFill>
                    <a:srgbClr val="5B9BD5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Montserrat"/>
                <a:cs typeface="Microsoft Uighur"/>
              </a:rPr>
              <a:t>xample email to Student from </a:t>
            </a:r>
            <a:r>
              <a:rPr lang="en-US" sz="3200" dirty="0" err="1">
                <a:ln w="0">
                  <a:solidFill>
                    <a:srgbClr val="5B9BD5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Montserrat"/>
                <a:cs typeface="Microsoft Uighur"/>
              </a:rPr>
              <a:t>DiplomaSender</a:t>
            </a:r>
            <a:endParaRPr lang="en-US" sz="3200" dirty="0">
              <a:ln w="0">
                <a:solidFill>
                  <a:srgbClr val="5B9BD5"/>
                </a:solidFill>
              </a:ln>
              <a:solidFill>
                <a:schemeClr val="accent5">
                  <a:lumMod val="75000"/>
                </a:schemeClr>
              </a:solidFill>
              <a:latin typeface="Montserrat"/>
              <a:cs typeface="Microsoft Uighur"/>
            </a:endParaRPr>
          </a:p>
        </p:txBody>
      </p:sp>
    </p:spTree>
    <p:extLst>
      <p:ext uri="{BB962C8B-B14F-4D97-AF65-F5344CB8AC3E}">
        <p14:creationId xmlns:p14="http://schemas.microsoft.com/office/powerpoint/2010/main" val="205860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B885C5-BAEC-EE52-6FB6-7A2823E1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77" y="62638"/>
            <a:ext cx="5331124" cy="67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8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6C491-36A3-C994-8EF4-DAD87F20B233}"/>
              </a:ext>
            </a:extLst>
          </p:cNvPr>
          <p:cNvSpPr txBox="1"/>
          <p:nvPr/>
        </p:nvSpPr>
        <p:spPr>
          <a:xfrm>
            <a:off x="650875" y="1836208"/>
            <a:ext cx="9431866" cy="6237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b="1" u="sng">
                <a:solidFill>
                  <a:schemeClr val="accent5">
                    <a:lumMod val="50000"/>
                  </a:schemeClr>
                </a:solidFill>
                <a:latin typeface="Montserrat"/>
                <a:ea typeface="Calibri Light"/>
                <a:cs typeface="Calibri Light"/>
              </a:rPr>
              <a:t>MPHSE Training Objectives</a:t>
            </a:r>
            <a:endParaRPr lang="en-US" sz="2400" b="1" u="sng">
              <a:solidFill>
                <a:schemeClr val="accent5">
                  <a:lumMod val="50000"/>
                </a:schemeClr>
              </a:solidFill>
              <a:latin typeface="Montserrat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US" sz="2400" b="1">
              <a:solidFill>
                <a:srgbClr val="000000"/>
              </a:solidFill>
              <a:latin typeface="Montserrat"/>
              <a:ea typeface="Calibri Light"/>
              <a:cs typeface="Calibri Light"/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cs typeface="Calibri"/>
              </a:rPr>
              <a:t>Introduce</a:t>
            </a:r>
            <a:r>
              <a:rPr lang="en-US" sz="2400">
                <a:latin typeface="Montserrat"/>
                <a:ea typeface="+mn-lt"/>
                <a:cs typeface="+mn-lt"/>
              </a:rPr>
              <a:t> Multiple Pathways to High School Equivalency (MPHSE) to all NC Community Colleges</a:t>
            </a:r>
            <a:endParaRPr lang="en-US" sz="2400">
              <a:latin typeface="Montserrat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Provide training guidance on determining if a student is an MPHSE candidate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Explain steps to document, get approval and submit a student as an MPHSE candidate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Explain final approval process to gain an HSE diploma for the student</a:t>
            </a:r>
            <a:endParaRPr lang="en-US" sz="2400">
              <a:latin typeface="Montserrat"/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384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17806A7-39AB-C528-2386-857FCE36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8" y="1825625"/>
            <a:ext cx="5631143" cy="4351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6B68A-5010-8D39-3742-DD48A5F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Light"/>
              </a:rPr>
              <a:t>Sample MPHSE Transcript</a:t>
            </a:r>
          </a:p>
        </p:txBody>
      </p:sp>
    </p:spTree>
    <p:extLst>
      <p:ext uri="{BB962C8B-B14F-4D97-AF65-F5344CB8AC3E}">
        <p14:creationId xmlns:p14="http://schemas.microsoft.com/office/powerpoint/2010/main" val="396840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B2657F-5768-6A3A-7A0F-BBE20B5F0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8" y="1825625"/>
            <a:ext cx="5631143" cy="4351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72E6B1-FCC7-39CE-0C90-0C828CAE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Light"/>
              </a:rPr>
              <a:t>Sample MPHSE Diploma</a:t>
            </a:r>
          </a:p>
        </p:txBody>
      </p:sp>
    </p:spTree>
    <p:extLst>
      <p:ext uri="{BB962C8B-B14F-4D97-AF65-F5344CB8AC3E}">
        <p14:creationId xmlns:p14="http://schemas.microsoft.com/office/powerpoint/2010/main" val="140895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487EB-4839-A1CA-A919-F65893847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Colleague: HSEMP Program (will send reference document in follow-up)</a:t>
            </a:r>
          </a:p>
          <a:p>
            <a:r>
              <a:rPr lang="en-US" dirty="0"/>
              <a:t>ADVANSYS: </a:t>
            </a:r>
            <a:r>
              <a:rPr lang="en-US" dirty="0" err="1"/>
              <a:t>DiplomaSender</a:t>
            </a:r>
            <a:r>
              <a:rPr lang="en-US" dirty="0"/>
              <a:t> direct feed – no entry required! (starts next week)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830C97-2782-42FA-2F0E-CF8400DE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MPHSE Graduates into Your Data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62520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BA8E5B-48FF-16FE-6B04-C37D38F95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286" y="1901145"/>
            <a:ext cx="9334500" cy="410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i="1" dirty="0">
                <a:solidFill>
                  <a:srgbClr val="0070C0"/>
                </a:solidFill>
                <a:latin typeface="Montserrat"/>
              </a:rPr>
              <a:t>Wrap Up:</a:t>
            </a:r>
          </a:p>
          <a:p>
            <a:pPr algn="l"/>
            <a:endParaRPr lang="en-US" sz="2800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For more information refer to 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MPHSE Training Document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 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MPHSE FAQs document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/>
            <a:endParaRPr lang="en-US" b="1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Immediate questions can be directed to Penny Wacaster at pmwacaster83@go.mcdowelltech.edu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4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6C491-36A3-C994-8EF4-DAD87F20B233}"/>
              </a:ext>
            </a:extLst>
          </p:cNvPr>
          <p:cNvSpPr txBox="1"/>
          <p:nvPr/>
        </p:nvSpPr>
        <p:spPr>
          <a:xfrm>
            <a:off x="794808" y="1673321"/>
            <a:ext cx="9564008" cy="6524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Montserrat"/>
                <a:cs typeface="Calibri"/>
              </a:rPr>
              <a:t>MPHSE Advisory Board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cs typeface="Calibri"/>
              </a:rPr>
              <a:t> 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b="1">
              <a:solidFill>
                <a:schemeClr val="accent5">
                  <a:lumMod val="50000"/>
                </a:schemeClr>
              </a:solidFill>
              <a:latin typeface="Montserrat"/>
              <a:cs typeface="Calibri"/>
            </a:endParaRPr>
          </a:p>
          <a:p>
            <a:r>
              <a:rPr lang="en-US" dirty="0">
                <a:latin typeface="Montserrat"/>
                <a:cs typeface="Calibri"/>
              </a:rPr>
              <a:t>Brad Bostonian – Central Piedmont CC</a:t>
            </a:r>
          </a:p>
          <a:p>
            <a:r>
              <a:rPr lang="en-US" dirty="0">
                <a:latin typeface="Montserrat"/>
                <a:cs typeface="Calibri"/>
              </a:rPr>
              <a:t>Amanda Bradshaw -  Sampson CC</a:t>
            </a:r>
          </a:p>
          <a:p>
            <a:r>
              <a:rPr lang="en-US" dirty="0">
                <a:latin typeface="Montserrat"/>
                <a:cs typeface="Calibri"/>
              </a:rPr>
              <a:t>Rachel Clark – Haywood CC</a:t>
            </a:r>
          </a:p>
          <a:p>
            <a:r>
              <a:rPr lang="en-US" dirty="0">
                <a:latin typeface="Montserrat"/>
                <a:cs typeface="Calibri"/>
              </a:rPr>
              <a:t>Renita Dawson – Wayne CC</a:t>
            </a:r>
          </a:p>
          <a:p>
            <a:r>
              <a:rPr lang="en-US" dirty="0">
                <a:latin typeface="Montserrat"/>
                <a:cs typeface="Calibri"/>
              </a:rPr>
              <a:t>Claudia </a:t>
            </a:r>
            <a:r>
              <a:rPr lang="en-US" dirty="0" err="1">
                <a:latin typeface="Montserrat"/>
                <a:cs typeface="Calibri"/>
              </a:rPr>
              <a:t>Farnandez</a:t>
            </a:r>
            <a:r>
              <a:rPr lang="en-US" dirty="0">
                <a:latin typeface="Montserrat"/>
                <a:cs typeface="Calibri"/>
              </a:rPr>
              <a:t> – formerly NCCCS System Office</a:t>
            </a:r>
          </a:p>
          <a:p>
            <a:r>
              <a:rPr lang="en-US" dirty="0">
                <a:latin typeface="Montserrat"/>
                <a:cs typeface="Calibri"/>
              </a:rPr>
              <a:t>Lisa Johnson – Alamance CC</a:t>
            </a:r>
          </a:p>
          <a:p>
            <a:r>
              <a:rPr lang="en-US" dirty="0">
                <a:latin typeface="Montserrat"/>
                <a:cs typeface="Calibri"/>
              </a:rPr>
              <a:t>Diane Matlock – Carteret CC</a:t>
            </a:r>
          </a:p>
          <a:p>
            <a:r>
              <a:rPr lang="en-US" dirty="0">
                <a:latin typeface="Montserrat"/>
                <a:cs typeface="Calibri"/>
              </a:rPr>
              <a:t>Jennifer McLean – NCCC System Office</a:t>
            </a:r>
          </a:p>
          <a:p>
            <a:r>
              <a:rPr lang="en-US" dirty="0">
                <a:latin typeface="Montserrat"/>
                <a:cs typeface="Calibri"/>
              </a:rPr>
              <a:t>Jill Storey – Davidson-Davie CC</a:t>
            </a:r>
          </a:p>
          <a:p>
            <a:r>
              <a:rPr lang="en-US" dirty="0">
                <a:latin typeface="Montserrat"/>
                <a:cs typeface="Calibri"/>
              </a:rPr>
              <a:t>Jenifer Bean – NCCCS System Office</a:t>
            </a:r>
          </a:p>
          <a:p>
            <a:r>
              <a:rPr lang="en-US" dirty="0">
                <a:latin typeface="Montserrat"/>
                <a:cs typeface="Calibri"/>
              </a:rPr>
              <a:t>Penny Wacaster – McDowell Technical CC</a:t>
            </a:r>
          </a:p>
          <a:p>
            <a:r>
              <a:rPr lang="en-US" dirty="0">
                <a:latin typeface="Montserrat"/>
                <a:cs typeface="Calibri"/>
              </a:rPr>
              <a:t>Debbie Woodard – Wilkes CC</a:t>
            </a:r>
          </a:p>
          <a:p>
            <a:endParaRPr lang="en-US">
              <a:latin typeface="Montserrat"/>
              <a:cs typeface="Calibri"/>
            </a:endParaRPr>
          </a:p>
          <a:p>
            <a:r>
              <a:rPr lang="en-US" sz="3200" b="1" i="1" dirty="0">
                <a:solidFill>
                  <a:srgbClr val="0070C0"/>
                </a:solidFill>
                <a:ea typeface="+mn-lt"/>
                <a:cs typeface="+mn-lt"/>
              </a:rPr>
              <a:t>Thank you!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19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D9F71-C8C7-93D1-544C-05758021D034}"/>
              </a:ext>
            </a:extLst>
          </p:cNvPr>
          <p:cNvSpPr txBox="1"/>
          <p:nvPr/>
        </p:nvSpPr>
        <p:spPr>
          <a:xfrm>
            <a:off x="567267" y="1896534"/>
            <a:ext cx="1124373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Montserrat"/>
              </a:rPr>
              <a:t>Background:</a:t>
            </a:r>
          </a:p>
          <a:p>
            <a:endParaRPr lang="en-US" sz="2400" b="1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marL="457200" indent="-457200">
              <a:buFont typeface="Wingdings"/>
              <a:buChar char="v"/>
            </a:pPr>
            <a:r>
              <a:rPr lang="en-US" sz="2400">
                <a:latin typeface="Montserrat"/>
              </a:rPr>
              <a:t>MPHSE diploma program is a standardized performance assessment for the completion of a HSE diploma. </a:t>
            </a:r>
            <a:endParaRPr lang="en-US" sz="2400">
              <a:latin typeface="Montserrat"/>
              <a:cs typeface="Calibri" panose="020F0502020204030204"/>
            </a:endParaRPr>
          </a:p>
          <a:p>
            <a:pPr marL="457200" indent="-457200">
              <a:buFont typeface="Wingdings"/>
              <a:buChar char="v"/>
            </a:pPr>
            <a:r>
              <a:rPr lang="en-US" sz="2400">
                <a:latin typeface="Montserrat"/>
              </a:rPr>
              <a:t>A formalized system provides students with a clear and flexible conduit by combining multiple sources of competencies. </a:t>
            </a:r>
            <a:endParaRPr lang="en-US" sz="2400">
              <a:latin typeface="Montserrat"/>
              <a:cs typeface="Calibri" panose="020F0502020204030204"/>
            </a:endParaRPr>
          </a:p>
          <a:p>
            <a:pPr marL="457200" indent="-457200">
              <a:buFont typeface="Wingdings"/>
              <a:buChar char="v"/>
            </a:pPr>
            <a:r>
              <a:rPr lang="en-US" sz="2400">
                <a:latin typeface="Montserrat"/>
              </a:rPr>
              <a:t>The student is required to demonstrate high school-level competencies in the five selected content areas. </a:t>
            </a:r>
            <a:endParaRPr lang="en-US" sz="2400">
              <a:latin typeface="Montserrat"/>
              <a:cs typeface="Calibri" panose="020F0502020204030204"/>
            </a:endParaRPr>
          </a:p>
          <a:p>
            <a:pPr marL="457200" indent="-457200">
              <a:buFont typeface="Wingdings"/>
              <a:buChar char="v"/>
            </a:pPr>
            <a:r>
              <a:rPr lang="en-US" sz="2400">
                <a:latin typeface="Montserrat"/>
              </a:rPr>
              <a:t>After completion of all requirements, an HSE diploma will be awarded through the North Carolina State Board of Community Colleges. </a:t>
            </a:r>
            <a:r>
              <a:rPr lang="en-US" sz="2400">
                <a:latin typeface="Montserrat"/>
                <a:cs typeface="Arial"/>
              </a:rPr>
              <a:t> </a:t>
            </a:r>
            <a:endParaRPr lang="en-US" sz="2400">
              <a:latin typeface="Montserra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47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646F7-834D-92A3-AFF9-939D67FE106D}"/>
              </a:ext>
            </a:extLst>
          </p:cNvPr>
          <p:cNvSpPr txBox="1"/>
          <p:nvPr/>
        </p:nvSpPr>
        <p:spPr>
          <a:xfrm>
            <a:off x="1024467" y="2006600"/>
            <a:ext cx="10405533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Montserrat"/>
                <a:cs typeface="Segoe UI"/>
              </a:rPr>
              <a:t>Multiple Pathways Content Areas: 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Montserrat"/>
                <a:cs typeface="Arial"/>
              </a:rPr>
              <a:t> </a:t>
            </a:r>
          </a:p>
          <a:p>
            <a:endParaRPr lang="en-US" sz="3200">
              <a:solidFill>
                <a:schemeClr val="accent5">
                  <a:lumMod val="50000"/>
                </a:schemeClr>
              </a:solidFill>
              <a:latin typeface="Montserrat"/>
              <a:cs typeface="Arial"/>
            </a:endParaRPr>
          </a:p>
          <a:p>
            <a:pPr marL="457200" indent="-457200">
              <a:buFont typeface="Wingdings"/>
              <a:buChar char="v"/>
            </a:pPr>
            <a:r>
              <a:rPr lang="en-US" sz="2800">
                <a:latin typeface="Montserrat"/>
                <a:cs typeface="Segoe UI"/>
              </a:rPr>
              <a:t>English Language Arts/Literacy </a:t>
            </a:r>
            <a:r>
              <a:rPr lang="en-US" sz="2800" i="1">
                <a:latin typeface="Montserrat"/>
                <a:cs typeface="Arial"/>
              </a:rPr>
              <a:t> (Reading &amp; Writing)</a:t>
            </a:r>
          </a:p>
          <a:p>
            <a:pPr marL="457200" indent="-457200">
              <a:buFont typeface="Wingdings"/>
              <a:buChar char="v"/>
            </a:pPr>
            <a:r>
              <a:rPr lang="en-US" sz="2800">
                <a:latin typeface="Montserrat"/>
                <a:cs typeface="Segoe UI"/>
              </a:rPr>
              <a:t>Mathematics </a:t>
            </a:r>
            <a:r>
              <a:rPr lang="en-US" sz="2800">
                <a:latin typeface="Montserrat"/>
                <a:cs typeface="Arial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2800">
                <a:latin typeface="Montserrat"/>
                <a:cs typeface="Segoe UI"/>
              </a:rPr>
              <a:t>Science </a:t>
            </a:r>
            <a:r>
              <a:rPr lang="en-US" sz="2800">
                <a:latin typeface="Montserrat"/>
                <a:cs typeface="Arial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2800">
                <a:latin typeface="Montserrat"/>
                <a:cs typeface="Segoe UI"/>
              </a:rPr>
              <a:t>Social Studies </a:t>
            </a:r>
            <a:r>
              <a:rPr lang="en-US" sz="2800">
                <a:latin typeface="Montserrat"/>
                <a:cs typeface="Arial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2800">
                <a:latin typeface="Montserrat"/>
                <a:cs typeface="Segoe UI"/>
              </a:rPr>
              <a:t>Technology</a:t>
            </a:r>
            <a:r>
              <a:rPr lang="en-US" sz="2800">
                <a:latin typeface="Montserrat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782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93B8B-2819-6369-8457-A3F728B4E97B}"/>
              </a:ext>
            </a:extLst>
          </p:cNvPr>
          <p:cNvSpPr txBox="1"/>
          <p:nvPr/>
        </p:nvSpPr>
        <p:spPr>
          <a:xfrm>
            <a:off x="951608" y="2034451"/>
            <a:ext cx="969433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Montserrat"/>
                <a:cs typeface="Segoe UI"/>
              </a:rPr>
              <a:t>Elements to Determine Credit :</a:t>
            </a:r>
          </a:p>
          <a:p>
            <a:endParaRPr lang="en-US" sz="2800" b="1">
              <a:latin typeface="Montserrat"/>
              <a:cs typeface="Segoe UI"/>
            </a:endParaRPr>
          </a:p>
          <a:p>
            <a:pPr marL="457200" indent="-457200">
              <a:buFont typeface="Wingdings"/>
              <a:buChar char="v"/>
            </a:pPr>
            <a:r>
              <a:rPr lang="en-US" sz="2800" dirty="0">
                <a:latin typeface="Montserrat"/>
                <a:cs typeface="Segoe UI"/>
              </a:rPr>
              <a:t>High School Courses </a:t>
            </a:r>
            <a:r>
              <a:rPr lang="en-US" sz="2800" dirty="0">
                <a:latin typeface="Montserrat"/>
                <a:cs typeface="Arial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2800" dirty="0">
                <a:latin typeface="Montserrat"/>
                <a:cs typeface="Segoe UI"/>
              </a:rPr>
              <a:t>Adult High School Courses </a:t>
            </a:r>
            <a:r>
              <a:rPr lang="en-US" sz="2800" dirty="0">
                <a:latin typeface="Montserrat"/>
                <a:cs typeface="Arial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2800" dirty="0">
                <a:latin typeface="Montserrat"/>
                <a:cs typeface="Segoe UI"/>
              </a:rPr>
              <a:t>High School Equivalency Assessments </a:t>
            </a:r>
            <a:r>
              <a:rPr lang="en-US" sz="2800" dirty="0">
                <a:latin typeface="Montserrat"/>
                <a:cs typeface="Arial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2800" dirty="0">
                <a:latin typeface="Montserrat"/>
                <a:cs typeface="Segoe UI"/>
              </a:rPr>
              <a:t>BSP Transition Courses </a:t>
            </a:r>
            <a:r>
              <a:rPr lang="en-US" sz="2800" dirty="0">
                <a:latin typeface="Montserrat"/>
                <a:cs typeface="Arial"/>
              </a:rPr>
              <a:t> </a:t>
            </a:r>
          </a:p>
          <a:p>
            <a:pPr marL="457200" indent="-457200">
              <a:buFont typeface="Wingdings"/>
              <a:buChar char="v"/>
            </a:pPr>
            <a:r>
              <a:rPr lang="en-US" sz="2800" dirty="0">
                <a:latin typeface="Montserrat"/>
                <a:cs typeface="Segoe UI"/>
              </a:rPr>
              <a:t>NorthStar Certifications</a:t>
            </a:r>
            <a:r>
              <a:rPr lang="en-US" sz="2800" dirty="0">
                <a:latin typeface="Montserrat"/>
                <a:cs typeface="Arial"/>
              </a:rPr>
              <a:t> </a:t>
            </a:r>
          </a:p>
          <a:p>
            <a:endParaRPr lang="en-US" sz="2800">
              <a:latin typeface="Montserrat"/>
              <a:cs typeface="Arial"/>
            </a:endParaRPr>
          </a:p>
          <a:p>
            <a:r>
              <a:rPr lang="en-US" i="1" dirty="0">
                <a:latin typeface="Montserrat"/>
                <a:cs typeface="Arial"/>
              </a:rPr>
              <a:t>Note: Specifics on acceptable credits are outlined in MPHSE Guidelines: Appendix A MPHSE Content and Credit Verification Structure </a:t>
            </a:r>
          </a:p>
        </p:txBody>
      </p:sp>
    </p:spTree>
    <p:extLst>
      <p:ext uri="{BB962C8B-B14F-4D97-AF65-F5344CB8AC3E}">
        <p14:creationId xmlns:p14="http://schemas.microsoft.com/office/powerpoint/2010/main" val="91357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5FE4B-5623-AC46-0F9A-C47328CC1CA8}"/>
              </a:ext>
            </a:extLst>
          </p:cNvPr>
          <p:cNvSpPr txBox="1"/>
          <p:nvPr/>
        </p:nvSpPr>
        <p:spPr>
          <a:xfrm>
            <a:off x="651933" y="1845733"/>
            <a:ext cx="11167533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Montserrat"/>
              </a:rPr>
              <a:t>MPHSE Process:</a:t>
            </a:r>
          </a:p>
          <a:p>
            <a:endParaRPr lang="en-US">
              <a:latin typeface="Montserrat"/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>
                <a:latin typeface="Montserrat"/>
                <a:cs typeface="Calibri"/>
              </a:rPr>
              <a:t>Evaluate all applicable transcripts for High School and/or Adult high school, HSE test results, BSP course credits, and NorthStar credentials.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latin typeface="Montserrat"/>
                <a:cs typeface="Calibri"/>
              </a:rPr>
              <a:t>Transfer all qualifying credits to the MPHSE Worksheet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cs typeface="Calibri"/>
              </a:rPr>
              <a:t>High school and adult high school grades of C or better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cs typeface="Calibri"/>
              </a:rPr>
              <a:t>BSP course results/grades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cs typeface="Calibri"/>
              </a:rPr>
              <a:t>High school equivalency results (must be a passing score per vendor guidelines)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cs typeface="Calibri"/>
              </a:rPr>
              <a:t>NorthStar credentials, 85% or higher</a:t>
            </a:r>
          </a:p>
        </p:txBody>
      </p:sp>
    </p:spTree>
    <p:extLst>
      <p:ext uri="{BB962C8B-B14F-4D97-AF65-F5344CB8AC3E}">
        <p14:creationId xmlns:p14="http://schemas.microsoft.com/office/powerpoint/2010/main" val="152307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434DD-2152-14E6-FED7-49C036354837}"/>
              </a:ext>
            </a:extLst>
          </p:cNvPr>
          <p:cNvSpPr txBox="1"/>
          <p:nvPr/>
        </p:nvSpPr>
        <p:spPr>
          <a:xfrm>
            <a:off x="327972" y="2126917"/>
            <a:ext cx="1154518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en-US" sz="2400" dirty="0">
                <a:latin typeface="Montserrat"/>
                <a:cs typeface="Calibri" panose="020F0502020204030204"/>
              </a:rPr>
              <a:t>Transfer all valid credits for all content areas </a:t>
            </a:r>
            <a:r>
              <a:rPr lang="en-US" sz="2400" dirty="0">
                <a:latin typeface="Montserrat"/>
                <a:cs typeface="Arial"/>
              </a:rPr>
              <a:t>to the Documentation and Summary Authorization (DSA) form.</a:t>
            </a:r>
            <a:endParaRPr lang="en-US" sz="2400" dirty="0">
              <a:latin typeface="Montserrat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latin typeface="Montserrat"/>
              <a:cs typeface="Arial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 dirty="0">
                <a:latin typeface="Montserrat"/>
                <a:cs typeface="Arial"/>
              </a:rPr>
              <a:t>DSA form must be completed by the Transcript Evaluator.  </a:t>
            </a:r>
            <a:endParaRPr lang="en-US" sz="2400" dirty="0">
              <a:latin typeface="Montserrat"/>
              <a:ea typeface="Calibri"/>
              <a:cs typeface="Arial"/>
            </a:endParaRPr>
          </a:p>
          <a:p>
            <a:pPr marL="342900" indent="-342900">
              <a:buFont typeface="Wingdings"/>
              <a:buChar char="v"/>
            </a:pPr>
            <a:endParaRPr lang="en-US" sz="2400">
              <a:latin typeface="Montserrat"/>
              <a:ea typeface="Calibri"/>
              <a:cs typeface="Arial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 dirty="0">
                <a:latin typeface="Montserrat"/>
                <a:ea typeface="Calibri"/>
                <a:cs typeface="Arial"/>
              </a:rPr>
              <a:t>DSA form is verified and approved by the CCR Chief Administrator </a:t>
            </a:r>
          </a:p>
          <a:p>
            <a:pPr marL="342900" indent="-342900">
              <a:buFont typeface="Wingdings"/>
              <a:buChar char="v"/>
            </a:pPr>
            <a:endParaRPr lang="en-US" sz="2400">
              <a:latin typeface="Montserrat"/>
              <a:ea typeface="Calibri"/>
              <a:cs typeface="Arial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 dirty="0">
                <a:latin typeface="Montserrat"/>
                <a:ea typeface="Calibri"/>
                <a:cs typeface="Arial"/>
              </a:rPr>
              <a:t>The approved DSA form is emailed to the NCCCS HSE Representative.  </a:t>
            </a:r>
          </a:p>
          <a:p>
            <a:pPr marL="342900" indent="-342900">
              <a:buFont typeface="Wingdings"/>
              <a:buChar char="v"/>
            </a:pPr>
            <a:endParaRPr lang="en-US" sz="2400">
              <a:latin typeface="Montserrat"/>
              <a:ea typeface="Calibri"/>
              <a:cs typeface="Arial"/>
            </a:endParaRPr>
          </a:p>
          <a:p>
            <a:r>
              <a:rPr lang="en-US" sz="2400" dirty="0">
                <a:solidFill>
                  <a:srgbClr val="0070C0"/>
                </a:solidFill>
                <a:latin typeface="Montserrat"/>
                <a:ea typeface="Calibri"/>
                <a:cs typeface="Arial"/>
              </a:rPr>
              <a:t>   </a:t>
            </a:r>
            <a:r>
              <a:rPr lang="en-US" sz="2400" b="1" i="1" dirty="0">
                <a:solidFill>
                  <a:srgbClr val="0070C0"/>
                </a:solidFill>
                <a:latin typeface="Montserrat"/>
                <a:ea typeface="Calibri"/>
                <a:cs typeface="Arial"/>
              </a:rPr>
              <a:t> All documentation used to determine acceptable credits, MPHSE Worksheet and MPHSE DSA must be kept in student's permanent file.</a:t>
            </a:r>
          </a:p>
        </p:txBody>
      </p:sp>
    </p:spTree>
    <p:extLst>
      <p:ext uri="{BB962C8B-B14F-4D97-AF65-F5344CB8AC3E}">
        <p14:creationId xmlns:p14="http://schemas.microsoft.com/office/powerpoint/2010/main" val="90185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669A3-1B05-2100-478F-CED16C81316A}"/>
              </a:ext>
            </a:extLst>
          </p:cNvPr>
          <p:cNvSpPr txBox="1"/>
          <p:nvPr/>
        </p:nvSpPr>
        <p:spPr>
          <a:xfrm>
            <a:off x="381000" y="2048933"/>
            <a:ext cx="110236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en-US" sz="2400">
                <a:latin typeface="Montserrat"/>
              </a:rPr>
              <a:t>After evaluation by the HSE representative, the signed DSA form is emailed to the CCR CA or designate to be uploaded into </a:t>
            </a:r>
            <a:r>
              <a:rPr lang="en-US" sz="2400" err="1">
                <a:latin typeface="Montserrat"/>
              </a:rPr>
              <a:t>DiplomaSender</a:t>
            </a:r>
            <a:r>
              <a:rPr lang="en-US" sz="2400">
                <a:latin typeface="Montserrat"/>
              </a:rPr>
              <a:t>.</a:t>
            </a:r>
            <a:endParaRPr lang="en-US" sz="2400">
              <a:latin typeface="Montserrat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400">
              <a:latin typeface="Montserrat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>
                <a:latin typeface="Montserrat"/>
                <a:ea typeface="Calibri"/>
                <a:cs typeface="Calibri"/>
              </a:rPr>
              <a:t>CCR CA will create an account in </a:t>
            </a:r>
            <a:r>
              <a:rPr lang="en-US" sz="2400" err="1">
                <a:latin typeface="Montserrat"/>
                <a:ea typeface="Calibri"/>
                <a:cs typeface="Calibri"/>
              </a:rPr>
              <a:t>DiplomaSender</a:t>
            </a:r>
            <a:r>
              <a:rPr lang="en-US" sz="2400">
                <a:latin typeface="Montserrat"/>
                <a:ea typeface="Calibri"/>
                <a:cs typeface="Calibri"/>
              </a:rPr>
              <a:t> and upload the approved DSA as supporting document.</a:t>
            </a:r>
          </a:p>
          <a:p>
            <a:pPr marL="285750" indent="-285750">
              <a:buFont typeface="Arial,Sans-Serif"/>
              <a:buChar char="•"/>
            </a:pPr>
            <a:endParaRPr lang="en-US" sz="2400">
              <a:latin typeface="Montserrat"/>
              <a:ea typeface="Calibri"/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>
                <a:latin typeface="Montserrat"/>
                <a:ea typeface="Calibri"/>
                <a:cs typeface="Calibri"/>
              </a:rPr>
              <a:t>The HSE representative will approve the diploma within 2 weeks.</a:t>
            </a:r>
          </a:p>
        </p:txBody>
      </p:sp>
    </p:spTree>
    <p:extLst>
      <p:ext uri="{BB962C8B-B14F-4D97-AF65-F5344CB8AC3E}">
        <p14:creationId xmlns:p14="http://schemas.microsoft.com/office/powerpoint/2010/main" val="39015575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WideScreen  -  Read-Only" id="{C7B3BDF9-20C3-4B4F-BFF1-CD69F370A7FF}" vid="{6C6FB5D4-5408-4B55-AC6F-EEB7625628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42B82766C6D4C8878AFBCEAC5142A" ma:contentTypeVersion="6" ma:contentTypeDescription="Create a new document." ma:contentTypeScope="" ma:versionID="710e91d657ab2b7d36bc42cfbcc94162">
  <xsd:schema xmlns:xsd="http://www.w3.org/2001/XMLSchema" xmlns:xs="http://www.w3.org/2001/XMLSchema" xmlns:p="http://schemas.microsoft.com/office/2006/metadata/properties" xmlns:ns1="http://schemas.microsoft.com/sharepoint/v3" xmlns:ns2="a462fd33-4d62-4a1b-a8ce-726e1d04ced5" targetNamespace="http://schemas.microsoft.com/office/2006/metadata/properties" ma:root="true" ma:fieldsID="54ed83ed27993ac429854028c88871db" ns1:_="" ns2:_="">
    <xsd:import namespace="http://schemas.microsoft.com/sharepoint/v3"/>
    <xsd:import namespace="a462fd33-4d62-4a1b-a8ce-726e1d04ce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2fd33-4d62-4a1b-a8ce-726e1d04c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FA066E-97F0-408B-9BC8-8045D7578788}">
  <ds:schemaRefs>
    <ds:schemaRef ds:uri="http://www.w3.org/XML/1998/namespace"/>
    <ds:schemaRef ds:uri="http://schemas.microsoft.com/sharepoint/v3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462fd33-4d62-4a1b-a8ce-726e1d04ce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DB2990-7193-4513-9506-7CDBCBA83090}">
  <ds:schemaRefs>
    <ds:schemaRef ds:uri="a462fd33-4d62-4a1b-a8ce-726e1d04ce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02C489-354B-47DE-B54A-A19791EEA8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Microsoft Office PowerPoint</Application>
  <PresentationFormat>Widescreen</PresentationFormat>
  <Paragraphs>259</Paragraphs>
  <Slides>23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Multiple Pathways to High School Equivalency (MPHSE)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 for MPHSE Candidacy</vt:lpstr>
      <vt:lpstr>DiplomaSender Demo</vt:lpstr>
      <vt:lpstr>DiplomaSender Submission Steps</vt:lpstr>
      <vt:lpstr>PowerPoint Presentation</vt:lpstr>
      <vt:lpstr>Example email to Student from DiplomaSender</vt:lpstr>
      <vt:lpstr>PowerPoint Presentation</vt:lpstr>
      <vt:lpstr>Sample MPHSE Transcript</vt:lpstr>
      <vt:lpstr>Sample MPHSE Diploma</vt:lpstr>
      <vt:lpstr>Entering MPHSE Graduates into Your Data Management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Navigator Network Kick-off</dc:title>
  <dc:creator>Hall, Michele</dc:creator>
  <cp:lastModifiedBy>Jenifer Bean</cp:lastModifiedBy>
  <cp:revision>97</cp:revision>
  <dcterms:created xsi:type="dcterms:W3CDTF">2022-01-04T19:36:41Z</dcterms:created>
  <dcterms:modified xsi:type="dcterms:W3CDTF">2023-03-01T18:02:09Z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0x01010011942B82766C6D4C8878AFBCEAC5142A</vt:lpwstr>
  </property>
</Properties>
</file>